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79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82" r:id="rId15"/>
    <p:sldId id="284" r:id="rId16"/>
    <p:sldId id="293" r:id="rId17"/>
    <p:sldId id="273" r:id="rId18"/>
    <p:sldId id="280" r:id="rId19"/>
    <p:sldId id="283" r:id="rId20"/>
    <p:sldId id="286" r:id="rId21"/>
    <p:sldId id="276" r:id="rId22"/>
    <p:sldId id="274" r:id="rId23"/>
    <p:sldId id="275" r:id="rId24"/>
    <p:sldId id="294" r:id="rId25"/>
    <p:sldId id="287" r:id="rId26"/>
    <p:sldId id="295" r:id="rId27"/>
    <p:sldId id="288" r:id="rId28"/>
    <p:sldId id="296" r:id="rId29"/>
    <p:sldId id="289" r:id="rId30"/>
    <p:sldId id="277" r:id="rId31"/>
    <p:sldId id="297" r:id="rId32"/>
    <p:sldId id="298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5000" autoAdjust="0"/>
  </p:normalViewPr>
  <p:slideViewPr>
    <p:cSldViewPr>
      <p:cViewPr varScale="1">
        <p:scale>
          <a:sx n="51" d="100"/>
          <a:sy n="51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2FFF8-78C8-4F65-8448-B83328C224FD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E59A-10BA-4152-8E17-3687D6125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Până de curând, tehnologia peer-to-peer era exclusiv legată de reţelele de sharing precum Dc++ sau BitTorrent</a:t>
            </a:r>
            <a:endParaRPr lang="vi-VN" dirty="0" smtClean="0"/>
          </a:p>
          <a:p>
            <a:r>
              <a:rPr lang="vi-VN" b="1" dirty="0" smtClean="0"/>
              <a:t>Canalul de televiziune NBC foloseşte deja P2P pentru a oferi utilizatorilor de internet download la calitate de DVD</a:t>
            </a:r>
            <a:endParaRPr lang="vi-VN" dirty="0" smtClean="0"/>
          </a:p>
          <a:p>
            <a:r>
              <a:rPr lang="vi-VN" dirty="0" smtClean="0"/>
              <a:t>Peer-to-peer, tehnologie cunoscută mai ales pentru rolul său în download-ul de filme, muzică şi soft piratat, este utilizată pe o scară din ce în ce mai largă de către companii ca o metodă ieftină de a oferi conţinut video către clienţi.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E59A-10BA-4152-8E17-3687D61254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Termenul</a:t>
            </a:r>
            <a:r>
              <a:rPr lang="fr-FR" dirty="0" smtClean="0"/>
              <a:t> Ethernet se </a:t>
            </a:r>
            <a:r>
              <a:rPr lang="fr-FR" dirty="0" err="1" smtClean="0"/>
              <a:t>referă</a:t>
            </a:r>
            <a:r>
              <a:rPr lang="fr-FR" dirty="0" smtClean="0"/>
              <a:t> la o </a:t>
            </a:r>
            <a:r>
              <a:rPr lang="fr-FR" dirty="0" err="1" smtClean="0"/>
              <a:t>familie</a:t>
            </a:r>
            <a:r>
              <a:rPr lang="fr-FR" dirty="0" smtClean="0"/>
              <a:t> de </a:t>
            </a:r>
            <a:r>
              <a:rPr lang="fr-FR" dirty="0" err="1" smtClean="0"/>
              <a:t>reţele</a:t>
            </a:r>
            <a:r>
              <a:rPr lang="fr-FR" dirty="0" smtClean="0"/>
              <a:t> locale </a:t>
            </a:r>
            <a:r>
              <a:rPr lang="fr-FR" dirty="0" err="1" smtClean="0"/>
              <a:t>reglementate</a:t>
            </a:r>
            <a:r>
              <a:rPr lang="fr-FR" dirty="0" smtClean="0"/>
              <a:t> de </a:t>
            </a:r>
            <a:r>
              <a:rPr lang="fr-FR" dirty="0" err="1" smtClean="0"/>
              <a:t>standardul</a:t>
            </a:r>
            <a:r>
              <a:rPr lang="fr-FR" dirty="0" smtClean="0"/>
              <a:t> IEEE 802.3. </a:t>
            </a:r>
            <a:r>
              <a:rPr lang="fr-FR" dirty="0" err="1" smtClean="0"/>
              <a:t>Opereaza</a:t>
            </a:r>
            <a:r>
              <a:rPr lang="fr-FR" dirty="0" smtClean="0"/>
              <a:t> </a:t>
            </a:r>
            <a:r>
              <a:rPr lang="fr-FR" dirty="0" err="1" smtClean="0"/>
              <a:t>pe</a:t>
            </a:r>
            <a:r>
              <a:rPr lang="fr-FR" dirty="0" smtClean="0"/>
              <a:t> </a:t>
            </a:r>
            <a:r>
              <a:rPr lang="fr-FR" dirty="0" err="1" smtClean="0"/>
              <a:t>fibra</a:t>
            </a:r>
            <a:r>
              <a:rPr lang="fr-FR" dirty="0" smtClean="0"/>
              <a:t> </a:t>
            </a:r>
            <a:r>
              <a:rPr lang="fr-FR" dirty="0" err="1" smtClean="0"/>
              <a:t>optica</a:t>
            </a:r>
            <a:r>
              <a:rPr lang="fr-FR" dirty="0" smtClean="0"/>
              <a:t> </a:t>
            </a:r>
            <a:r>
              <a:rPr lang="fr-FR" dirty="0" err="1" smtClean="0"/>
              <a:t>sau</a:t>
            </a:r>
            <a:r>
              <a:rPr lang="fr-FR" dirty="0" smtClean="0"/>
              <a:t> </a:t>
            </a:r>
            <a:r>
              <a:rPr lang="fr-FR" dirty="0" err="1" smtClean="0"/>
              <a:t>cablu</a:t>
            </a:r>
            <a:r>
              <a:rPr lang="fr-FR" dirty="0" smtClean="0"/>
              <a:t> </a:t>
            </a:r>
            <a:r>
              <a:rPr lang="fr-FR" dirty="0" err="1" smtClean="0"/>
              <a:t>torsadat</a:t>
            </a:r>
            <a:r>
              <a:rPr lang="fr-FR" dirty="0" smtClean="0"/>
              <a:t>. </a:t>
            </a:r>
            <a:r>
              <a:rPr lang="vi-VN" dirty="0" smtClean="0"/>
              <a:t>Ethernet </a:t>
            </a:r>
            <a:r>
              <a:rPr lang="en-US" dirty="0" smtClean="0"/>
              <a:t>e </a:t>
            </a:r>
            <a:r>
              <a:rPr lang="vi-VN" dirty="0" smtClean="0"/>
              <a:t>utilizată în prezent de circa 85% din reţelele locale de PC uri din lume</a:t>
            </a:r>
            <a:r>
              <a:rPr lang="en-US" dirty="0" smtClean="0"/>
              <a:t> </a:t>
            </a:r>
            <a:r>
              <a:rPr lang="en-US" dirty="0" err="1" smtClean="0"/>
              <a:t>deoarece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uşor</a:t>
            </a:r>
            <a:r>
              <a:rPr lang="en-US" dirty="0" smtClean="0"/>
              <a:t> de </a:t>
            </a:r>
            <a:r>
              <a:rPr lang="en-US" dirty="0" err="1" smtClean="0"/>
              <a:t>înţeles</a:t>
            </a:r>
            <a:r>
              <a:rPr lang="en-US" dirty="0" smtClean="0"/>
              <a:t>, </a:t>
            </a:r>
            <a:r>
              <a:rPr lang="en-US" dirty="0" err="1" smtClean="0"/>
              <a:t>implementat</a:t>
            </a:r>
            <a:r>
              <a:rPr lang="en-US" dirty="0" smtClean="0"/>
              <a:t>, </a:t>
            </a:r>
            <a:r>
              <a:rPr lang="en-US" dirty="0" err="1" smtClean="0"/>
              <a:t>administrat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întreţinut</a:t>
            </a:r>
            <a:r>
              <a:rPr lang="en-US" dirty="0" smtClean="0"/>
              <a:t>, </a:t>
            </a:r>
            <a:r>
              <a:rPr lang="en-US" dirty="0" err="1" smtClean="0"/>
              <a:t>ofera</a:t>
            </a:r>
            <a:r>
              <a:rPr lang="en-US" dirty="0" smtClean="0"/>
              <a:t> </a:t>
            </a:r>
            <a:r>
              <a:rPr lang="en-US" dirty="0" err="1" smtClean="0"/>
              <a:t>costuri</a:t>
            </a:r>
            <a:r>
              <a:rPr lang="en-US" dirty="0" smtClean="0"/>
              <a:t> </a:t>
            </a:r>
            <a:r>
              <a:rPr lang="en-US" dirty="0" err="1" smtClean="0"/>
              <a:t>reduse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flexibilitate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sporita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E59A-10BA-4152-8E17-3687D61254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D8FA2-6344-48B5-9BCA-A077690B5BD6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C1653-5F51-40DB-AA4B-BA2D443A4E53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9259F-F203-433E-88B4-D81BBF97D029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E59A-10BA-4152-8E17-3687D61254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E59A-10BA-4152-8E17-3687D612545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7B4B5E-258A-479F-8EC4-63EC68F21A4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B88B72-D6AA-49D1-814E-CC020FD3E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se.r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ic.net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nc.ro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e.ro/cursuri/biroticaprofesionala/cuprins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Wlan_adhoc.pn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Retele</a:t>
            </a:r>
            <a:r>
              <a:rPr lang="en-US" dirty="0" smtClean="0"/>
              <a:t> de </a:t>
            </a:r>
            <a:r>
              <a:rPr lang="en-US" dirty="0" err="1" smtClean="0"/>
              <a:t>calculatoare</a:t>
            </a:r>
            <a:r>
              <a:rPr lang="en-US" dirty="0" smtClean="0"/>
              <a:t>.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Cursul</a:t>
            </a:r>
            <a:r>
              <a:rPr lang="en-US" dirty="0" smtClean="0"/>
              <a:t> 5</a:t>
            </a:r>
          </a:p>
          <a:p>
            <a:r>
              <a:rPr lang="en-US" dirty="0" smtClean="0"/>
              <a:t>Conf. Dr.  Ramona </a:t>
            </a:r>
            <a:r>
              <a:rPr lang="en-US" dirty="0" err="1" smtClean="0"/>
              <a:t>Bologa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612757"/>
          </a:xfrm>
        </p:spPr>
        <p:txBody>
          <a:bodyPr>
            <a:normAutofit fontScale="90000"/>
          </a:bodyPr>
          <a:lstStyle/>
          <a:p>
            <a:r>
              <a:rPr lang="ro-RO" sz="4000" dirty="0" smtClean="0"/>
              <a:t>Repetoare, </a:t>
            </a:r>
            <a:r>
              <a:rPr lang="en-US" sz="4000" dirty="0" smtClean="0"/>
              <a:t> </a:t>
            </a:r>
            <a:r>
              <a:rPr lang="ro-RO" sz="4000" dirty="0" err="1" smtClean="0"/>
              <a:t>rutere</a:t>
            </a:r>
            <a:r>
              <a:rPr lang="ro-RO" sz="4000" dirty="0" smtClean="0"/>
              <a:t>, bridge-uri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167330"/>
          </a:xfrm>
        </p:spPr>
        <p:txBody>
          <a:bodyPr/>
          <a:lstStyle/>
          <a:p>
            <a:r>
              <a:rPr lang="ro-RO" b="1" dirty="0" smtClean="0">
                <a:solidFill>
                  <a:srgbClr val="002060"/>
                </a:solidFill>
              </a:rPr>
              <a:t>ACCESS  POINT    IEE   802.11</a:t>
            </a:r>
            <a:r>
              <a:rPr lang="ro-RO" dirty="0" smtClean="0"/>
              <a:t>:</a:t>
            </a:r>
          </a:p>
          <a:p>
            <a:pPr>
              <a:buNone/>
            </a:pPr>
            <a:r>
              <a:rPr lang="ro-RO" dirty="0" smtClean="0"/>
              <a:t>         comunică cu max. 30 de stații, 100 m   </a:t>
            </a:r>
          </a:p>
          <a:p>
            <a:pPr>
              <a:buNone/>
            </a:pPr>
            <a:r>
              <a:rPr lang="ro-RO" dirty="0" smtClean="0"/>
              <a:t>		 EBS  &amp; </a:t>
            </a:r>
            <a:r>
              <a:rPr lang="ro-RO" dirty="0" err="1" smtClean="0"/>
              <a:t>echip</a:t>
            </a:r>
            <a:r>
              <a:rPr lang="en-US" dirty="0" err="1" smtClean="0"/>
              <a:t>amente</a:t>
            </a:r>
            <a:r>
              <a:rPr lang="ro-RO" dirty="0" smtClean="0"/>
              <a:t> </a:t>
            </a:r>
            <a:r>
              <a:rPr lang="ro-RO" dirty="0" smtClean="0"/>
              <a:t>de interconectare, </a:t>
            </a:r>
          </a:p>
          <a:p>
            <a:pPr>
              <a:buNone/>
            </a:pPr>
            <a:r>
              <a:rPr lang="ro-RO" dirty="0" smtClean="0"/>
              <a:t>         ajunge la distanțe de </a:t>
            </a:r>
            <a:r>
              <a:rPr lang="ro-RO" dirty="0" smtClean="0"/>
              <a:t>kilometri</a:t>
            </a:r>
            <a:endParaRPr lang="ro-RO" dirty="0" smtClean="0"/>
          </a:p>
          <a:p>
            <a:r>
              <a:rPr lang="ro-RO" b="1" dirty="0" smtClean="0">
                <a:solidFill>
                  <a:srgbClr val="002060"/>
                </a:solidFill>
              </a:rPr>
              <a:t>REPETOARE</a:t>
            </a:r>
            <a:r>
              <a:rPr lang="ro-RO" dirty="0" smtClean="0"/>
              <a:t>, în zone cu semnal slab</a:t>
            </a:r>
          </a:p>
          <a:p>
            <a:r>
              <a:rPr lang="ro-RO" b="1" dirty="0" smtClean="0">
                <a:solidFill>
                  <a:srgbClr val="002060"/>
                </a:solidFill>
              </a:rPr>
              <a:t>R</a:t>
            </a:r>
            <a:r>
              <a:rPr lang="en-US" b="1" dirty="0" smtClean="0">
                <a:solidFill>
                  <a:srgbClr val="002060"/>
                </a:solidFill>
              </a:rPr>
              <a:t>O</a:t>
            </a:r>
            <a:r>
              <a:rPr lang="ro-RO" b="1" dirty="0" smtClean="0">
                <a:solidFill>
                  <a:srgbClr val="002060"/>
                </a:solidFill>
              </a:rPr>
              <a:t>UTER</a:t>
            </a:r>
            <a:r>
              <a:rPr lang="ro-RO" dirty="0" smtClean="0"/>
              <a:t>, integrează un Access Point, </a:t>
            </a:r>
          </a:p>
          <a:p>
            <a:pPr>
              <a:buNone/>
            </a:pPr>
            <a:r>
              <a:rPr lang="ro-RO" dirty="0" smtClean="0"/>
              <a:t>                                     un R</a:t>
            </a:r>
            <a:r>
              <a:rPr lang="en-US" dirty="0" smtClean="0"/>
              <a:t>o</a:t>
            </a:r>
            <a:r>
              <a:rPr lang="ro-RO" dirty="0" smtClean="0"/>
              <a:t>uter IP </a:t>
            </a:r>
          </a:p>
          <a:p>
            <a:pPr>
              <a:buNone/>
            </a:pPr>
            <a:r>
              <a:rPr lang="ro-RO" dirty="0" smtClean="0"/>
              <a:t>                                     un </a:t>
            </a:r>
            <a:r>
              <a:rPr lang="ro-RO" dirty="0" err="1" smtClean="0"/>
              <a:t>Switch</a:t>
            </a:r>
            <a:r>
              <a:rPr lang="ro-RO" dirty="0" smtClean="0"/>
              <a:t> </a:t>
            </a:r>
            <a:r>
              <a:rPr lang="ro-RO" dirty="0" err="1" smtClean="0"/>
              <a:t>Ethernet</a:t>
            </a:r>
            <a:r>
              <a:rPr lang="ro-RO" dirty="0" smtClean="0"/>
              <a:t> </a:t>
            </a:r>
          </a:p>
          <a:p>
            <a:r>
              <a:rPr lang="ro-RO" dirty="0" smtClean="0">
                <a:solidFill>
                  <a:srgbClr val="FF0000"/>
                </a:solidFill>
              </a:rPr>
              <a:t>BRIDGE  </a:t>
            </a:r>
            <a:r>
              <a:rPr lang="ro-RO" dirty="0" err="1" smtClean="0">
                <a:solidFill>
                  <a:srgbClr val="FF0000"/>
                </a:solidFill>
              </a:rPr>
              <a:t>Ethernet</a:t>
            </a:r>
            <a:r>
              <a:rPr lang="ro-RO" dirty="0" smtClean="0">
                <a:solidFill>
                  <a:srgbClr val="FF0000"/>
                </a:solidFill>
              </a:rPr>
              <a:t> </a:t>
            </a:r>
            <a:r>
              <a:rPr lang="ro-RO" dirty="0" smtClean="0"/>
              <a:t> conectare la rețea cablată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42910" y="2000240"/>
            <a:ext cx="500066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42910" y="2428868"/>
            <a:ext cx="500066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3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o-RO" sz="4000" dirty="0" smtClean="0"/>
              <a:t>WLAN  cu conexiune </a:t>
            </a:r>
            <a:r>
              <a:rPr lang="en-US" sz="4000" dirty="0" smtClean="0"/>
              <a:t>I</a:t>
            </a:r>
            <a:r>
              <a:rPr lang="ro-RO" sz="4000" dirty="0" smtClean="0"/>
              <a:t>nternet</a:t>
            </a:r>
            <a:endParaRPr lang="en-GB" sz="4000" dirty="0" smtClean="0"/>
          </a:p>
        </p:txBody>
      </p:sp>
      <p:sp>
        <p:nvSpPr>
          <p:cNvPr id="69637" name="tower"/>
          <p:cNvSpPr>
            <a:spLocks noGrp="1" noEditPoints="1" noChangeArrowheads="1"/>
          </p:cNvSpPr>
          <p:nvPr>
            <p:ph idx="1"/>
          </p:nvPr>
        </p:nvSpPr>
        <p:spPr>
          <a:xfrm>
            <a:off x="395288" y="2420938"/>
            <a:ext cx="900112" cy="158432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>
            <a:solidFill>
              <a:srgbClr val="000000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29699" name="AutoShape 4"/>
          <p:cNvSpPr>
            <a:spLocks noChangeArrowheads="1"/>
          </p:cNvSpPr>
          <p:nvPr/>
        </p:nvSpPr>
        <p:spPr bwMode="auto">
          <a:xfrm>
            <a:off x="0" y="5445125"/>
            <a:ext cx="2411413" cy="1152525"/>
          </a:xfrm>
          <a:prstGeom prst="irregularSeal2">
            <a:avLst/>
          </a:prstGeom>
          <a:solidFill>
            <a:srgbClr val="66FFFF"/>
          </a:solidFill>
          <a:ln w="9525">
            <a:solidFill>
              <a:srgbClr val="5114F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o-RO" b="1">
                <a:solidFill>
                  <a:srgbClr val="000000"/>
                </a:solidFill>
              </a:rPr>
              <a:t>INTERNET</a:t>
            </a:r>
            <a:endParaRPr lang="en-GB" b="1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flipH="1">
            <a:off x="1547813" y="3068638"/>
            <a:ext cx="936625" cy="576262"/>
            <a:chOff x="1701" y="1162"/>
            <a:chExt cx="2268" cy="1543"/>
          </a:xfrm>
        </p:grpSpPr>
        <p:sp>
          <p:nvSpPr>
            <p:cNvPr id="29738" name="Rectangle 7"/>
            <p:cNvSpPr>
              <a:spLocks noChangeArrowheads="1"/>
            </p:cNvSpPr>
            <p:nvPr/>
          </p:nvSpPr>
          <p:spPr bwMode="auto">
            <a:xfrm>
              <a:off x="1701" y="1162"/>
              <a:ext cx="2268" cy="1543"/>
            </a:xfrm>
            <a:prstGeom prst="rect">
              <a:avLst/>
            </a:prstGeom>
            <a:solidFill>
              <a:srgbClr val="FB1DDB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B1DDB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9739" name="AutoShape 8"/>
            <p:cNvSpPr>
              <a:spLocks noChangeArrowheads="1"/>
            </p:cNvSpPr>
            <p:nvPr/>
          </p:nvSpPr>
          <p:spPr bwMode="auto">
            <a:xfrm rot="5400000">
              <a:off x="3244" y="889"/>
              <a:ext cx="272" cy="1089"/>
            </a:xfrm>
            <a:prstGeom prst="upArrow">
              <a:avLst>
                <a:gd name="adj1" fmla="val 50000"/>
                <a:gd name="adj2" fmla="val 100259"/>
              </a:avLst>
            </a:prstGeom>
            <a:solidFill>
              <a:srgbClr val="8FEC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40" name="AutoShape 9"/>
            <p:cNvSpPr>
              <a:spLocks noChangeArrowheads="1"/>
            </p:cNvSpPr>
            <p:nvPr/>
          </p:nvSpPr>
          <p:spPr bwMode="auto">
            <a:xfrm rot="-5400000">
              <a:off x="2381" y="1207"/>
              <a:ext cx="272" cy="1180"/>
            </a:xfrm>
            <a:prstGeom prst="upArrow">
              <a:avLst>
                <a:gd name="adj1" fmla="val 50000"/>
                <a:gd name="adj2" fmla="val 108456"/>
              </a:avLst>
            </a:prstGeom>
            <a:solidFill>
              <a:srgbClr val="8FEC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41" name="AutoShape 10"/>
            <p:cNvSpPr>
              <a:spLocks noChangeArrowheads="1"/>
            </p:cNvSpPr>
            <p:nvPr/>
          </p:nvSpPr>
          <p:spPr bwMode="auto">
            <a:xfrm rot="5400000">
              <a:off x="3198" y="1570"/>
              <a:ext cx="272" cy="1089"/>
            </a:xfrm>
            <a:prstGeom prst="upArrow">
              <a:avLst>
                <a:gd name="adj1" fmla="val 50000"/>
                <a:gd name="adj2" fmla="val 100092"/>
              </a:avLst>
            </a:prstGeom>
            <a:solidFill>
              <a:srgbClr val="8FEC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42" name="AutoShape 11"/>
            <p:cNvSpPr>
              <a:spLocks noChangeArrowheads="1"/>
            </p:cNvSpPr>
            <p:nvPr/>
          </p:nvSpPr>
          <p:spPr bwMode="auto">
            <a:xfrm rot="-5400000">
              <a:off x="2381" y="1887"/>
              <a:ext cx="272" cy="1089"/>
            </a:xfrm>
            <a:prstGeom prst="upArrow">
              <a:avLst>
                <a:gd name="adj1" fmla="val 50000"/>
                <a:gd name="adj2" fmla="val 100092"/>
              </a:avLst>
            </a:prstGeom>
            <a:solidFill>
              <a:srgbClr val="8FEC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484438" y="1917700"/>
            <a:ext cx="1223962" cy="431800"/>
            <a:chOff x="1610" y="1298"/>
            <a:chExt cx="2131" cy="1406"/>
          </a:xfrm>
        </p:grpSpPr>
        <p:sp>
          <p:nvSpPr>
            <p:cNvPr id="29736" name="Rectangle 19"/>
            <p:cNvSpPr>
              <a:spLocks noChangeArrowheads="1"/>
            </p:cNvSpPr>
            <p:nvPr/>
          </p:nvSpPr>
          <p:spPr bwMode="auto">
            <a:xfrm>
              <a:off x="1610" y="1298"/>
              <a:ext cx="2131" cy="1406"/>
            </a:xfrm>
            <a:prstGeom prst="rect">
              <a:avLst/>
            </a:prstGeom>
            <a:solidFill>
              <a:srgbClr val="FB1DDB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B1DDB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9737" name="AutoShape 20"/>
            <p:cNvSpPr>
              <a:spLocks noChangeArrowheads="1"/>
            </p:cNvSpPr>
            <p:nvPr/>
          </p:nvSpPr>
          <p:spPr bwMode="auto">
            <a:xfrm>
              <a:off x="1973" y="1706"/>
              <a:ext cx="1361" cy="453"/>
            </a:xfrm>
            <a:prstGeom prst="leftRightArrow">
              <a:avLst>
                <a:gd name="adj1" fmla="val 50000"/>
                <a:gd name="adj2" fmla="val 60088"/>
              </a:avLst>
            </a:prstGeom>
            <a:solidFill>
              <a:srgbClr val="8FECF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484438" y="4652963"/>
            <a:ext cx="1223962" cy="431800"/>
            <a:chOff x="1610" y="1298"/>
            <a:chExt cx="2131" cy="1406"/>
          </a:xfrm>
        </p:grpSpPr>
        <p:sp>
          <p:nvSpPr>
            <p:cNvPr id="29734" name="Rectangle 22"/>
            <p:cNvSpPr>
              <a:spLocks noChangeArrowheads="1"/>
            </p:cNvSpPr>
            <p:nvPr/>
          </p:nvSpPr>
          <p:spPr bwMode="auto">
            <a:xfrm>
              <a:off x="1610" y="1298"/>
              <a:ext cx="2131" cy="1406"/>
            </a:xfrm>
            <a:prstGeom prst="rect">
              <a:avLst/>
            </a:prstGeom>
            <a:solidFill>
              <a:srgbClr val="FB1DDB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B1DDB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9735" name="AutoShape 23"/>
            <p:cNvSpPr>
              <a:spLocks noChangeArrowheads="1"/>
            </p:cNvSpPr>
            <p:nvPr/>
          </p:nvSpPr>
          <p:spPr bwMode="auto">
            <a:xfrm>
              <a:off x="1973" y="1706"/>
              <a:ext cx="1361" cy="453"/>
            </a:xfrm>
            <a:prstGeom prst="leftRightArrow">
              <a:avLst>
                <a:gd name="adj1" fmla="val 50000"/>
                <a:gd name="adj2" fmla="val 60088"/>
              </a:avLst>
            </a:prstGeom>
            <a:solidFill>
              <a:srgbClr val="8FECF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4" name="computr2"/>
          <p:cNvSpPr>
            <a:spLocks noEditPoints="1" noChangeArrowheads="1"/>
          </p:cNvSpPr>
          <p:nvPr/>
        </p:nvSpPr>
        <p:spPr bwMode="auto">
          <a:xfrm>
            <a:off x="5435600" y="1052513"/>
            <a:ext cx="866775" cy="909637"/>
          </a:xfrm>
          <a:custGeom>
            <a:avLst/>
            <a:gdLst>
              <a:gd name="T0" fmla="*/ 697881713 w 21600"/>
              <a:gd name="T1" fmla="*/ 0 h 21600"/>
              <a:gd name="T2" fmla="*/ 697881713 w 21600"/>
              <a:gd name="T3" fmla="*/ 1613231203 h 21600"/>
              <a:gd name="T4" fmla="*/ 1119582365 w 21600"/>
              <a:gd name="T5" fmla="*/ 0 h 21600"/>
              <a:gd name="T6" fmla="*/ 276179857 w 21600"/>
              <a:gd name="T7" fmla="*/ 0 h 21600"/>
              <a:gd name="T8" fmla="*/ 276179857 w 21600"/>
              <a:gd name="T9" fmla="*/ 868679775 h 21600"/>
              <a:gd name="T10" fmla="*/ 1119582365 w 21600"/>
              <a:gd name="T11" fmla="*/ 868679775 h 21600"/>
              <a:gd name="T12" fmla="*/ 276179857 w 21600"/>
              <a:gd name="T13" fmla="*/ 434377283 h 21600"/>
              <a:gd name="T14" fmla="*/ 1119582365 w 21600"/>
              <a:gd name="T15" fmla="*/ 434377283 h 21600"/>
              <a:gd name="T16" fmla="*/ 1216639942 w 21600"/>
              <a:gd name="T17" fmla="*/ 1178928543 h 21600"/>
              <a:gd name="T18" fmla="*/ 179122601 w 21600"/>
              <a:gd name="T19" fmla="*/ 117892854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804025" y="1052513"/>
            <a:ext cx="792163" cy="720725"/>
            <a:chOff x="4286" y="981"/>
            <a:chExt cx="499" cy="454"/>
          </a:xfrm>
        </p:grpSpPr>
        <p:sp>
          <p:nvSpPr>
            <p:cNvPr id="29732" name="Rectangle 25"/>
            <p:cNvSpPr>
              <a:spLocks noChangeArrowheads="1"/>
            </p:cNvSpPr>
            <p:nvPr/>
          </p:nvSpPr>
          <p:spPr bwMode="auto">
            <a:xfrm>
              <a:off x="4422" y="981"/>
              <a:ext cx="363" cy="27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733" name="AutoShape 26"/>
            <p:cNvSpPr>
              <a:spLocks noChangeArrowheads="1"/>
            </p:cNvSpPr>
            <p:nvPr/>
          </p:nvSpPr>
          <p:spPr bwMode="auto">
            <a:xfrm>
              <a:off x="4286" y="1253"/>
              <a:ext cx="499" cy="182"/>
            </a:xfrm>
            <a:prstGeom prst="flowChartInputOutpu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6" name="Line 28"/>
          <p:cNvSpPr>
            <a:spLocks noChangeShapeType="1"/>
          </p:cNvSpPr>
          <p:nvPr/>
        </p:nvSpPr>
        <p:spPr bwMode="auto">
          <a:xfrm flipV="1">
            <a:off x="3851275" y="2133600"/>
            <a:ext cx="3313113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29"/>
          <p:cNvSpPr>
            <a:spLocks noChangeShapeType="1"/>
          </p:cNvSpPr>
          <p:nvPr/>
        </p:nvSpPr>
        <p:spPr bwMode="auto">
          <a:xfrm>
            <a:off x="5867400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>
            <a:off x="7092950" y="17002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32"/>
          <p:cNvSpPr>
            <a:spLocks noChangeShapeType="1"/>
          </p:cNvSpPr>
          <p:nvPr/>
        </p:nvSpPr>
        <p:spPr bwMode="auto">
          <a:xfrm>
            <a:off x="1979613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33"/>
          <p:cNvSpPr>
            <a:spLocks noChangeShapeType="1"/>
          </p:cNvSpPr>
          <p:nvPr/>
        </p:nvSpPr>
        <p:spPr bwMode="auto">
          <a:xfrm>
            <a:off x="1979613" y="2133600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34"/>
          <p:cNvSpPr>
            <a:spLocks noChangeShapeType="1"/>
          </p:cNvSpPr>
          <p:nvPr/>
        </p:nvSpPr>
        <p:spPr bwMode="auto">
          <a:xfrm>
            <a:off x="1979613" y="36449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35"/>
          <p:cNvSpPr>
            <a:spLocks noChangeShapeType="1"/>
          </p:cNvSpPr>
          <p:nvPr/>
        </p:nvSpPr>
        <p:spPr bwMode="auto">
          <a:xfrm>
            <a:off x="1979613" y="49418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36"/>
          <p:cNvSpPr>
            <a:spLocks noChangeShapeType="1"/>
          </p:cNvSpPr>
          <p:nvPr/>
        </p:nvSpPr>
        <p:spPr bwMode="auto">
          <a:xfrm>
            <a:off x="3779838" y="4797425"/>
            <a:ext cx="467995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9714" name="Rectangle 37"/>
          <p:cNvSpPr>
            <a:spLocks noChangeArrowheads="1"/>
          </p:cNvSpPr>
          <p:nvPr/>
        </p:nvSpPr>
        <p:spPr bwMode="auto">
          <a:xfrm>
            <a:off x="6072198" y="5214950"/>
            <a:ext cx="936625" cy="2873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38"/>
          <p:cNvSpPr>
            <a:spLocks noChangeShapeType="1"/>
          </p:cNvSpPr>
          <p:nvPr/>
        </p:nvSpPr>
        <p:spPr bwMode="auto">
          <a:xfrm>
            <a:off x="6227763" y="50847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39"/>
          <p:cNvSpPr>
            <a:spLocks noChangeShapeType="1"/>
          </p:cNvSpPr>
          <p:nvPr/>
        </p:nvSpPr>
        <p:spPr bwMode="auto">
          <a:xfrm>
            <a:off x="6948488" y="50847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Line 40"/>
          <p:cNvSpPr>
            <a:spLocks noChangeShapeType="1"/>
          </p:cNvSpPr>
          <p:nvPr/>
        </p:nvSpPr>
        <p:spPr bwMode="auto">
          <a:xfrm>
            <a:off x="6588125" y="4797425"/>
            <a:ext cx="0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Oval 41"/>
          <p:cNvSpPr>
            <a:spLocks noChangeArrowheads="1"/>
          </p:cNvSpPr>
          <p:nvPr/>
        </p:nvSpPr>
        <p:spPr bwMode="auto">
          <a:xfrm>
            <a:off x="4643438" y="5229225"/>
            <a:ext cx="1368425" cy="1196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sz="2400" b="1" dirty="0" smtClean="0">
                <a:solidFill>
                  <a:srgbClr val="000000"/>
                </a:solidFill>
              </a:rPr>
              <a:t>IBSS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9719" name="Oval 42"/>
          <p:cNvSpPr>
            <a:spLocks noChangeArrowheads="1"/>
          </p:cNvSpPr>
          <p:nvPr/>
        </p:nvSpPr>
        <p:spPr bwMode="auto">
          <a:xfrm>
            <a:off x="5580063" y="5661025"/>
            <a:ext cx="1368425" cy="1196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sz="2400" b="1" dirty="0" smtClean="0">
                <a:solidFill>
                  <a:srgbClr val="000000"/>
                </a:solidFill>
              </a:rPr>
              <a:t>IBSS</a:t>
            </a:r>
            <a:endParaRPr lang="en-GB" sz="2400" b="1" dirty="0">
              <a:solidFill>
                <a:srgbClr val="000000"/>
              </a:solidFill>
            </a:endParaRPr>
          </a:p>
        </p:txBody>
      </p:sp>
      <p:sp>
        <p:nvSpPr>
          <p:cNvPr id="29720" name="Oval 43"/>
          <p:cNvSpPr>
            <a:spLocks noChangeArrowheads="1"/>
          </p:cNvSpPr>
          <p:nvPr/>
        </p:nvSpPr>
        <p:spPr bwMode="auto">
          <a:xfrm>
            <a:off x="6715140" y="5661025"/>
            <a:ext cx="1368425" cy="1196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o-RO" sz="2400" b="1" dirty="0" smtClean="0">
                <a:solidFill>
                  <a:srgbClr val="000000"/>
                </a:solidFill>
              </a:rPr>
              <a:t>IBSS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9721" name="Line 44"/>
          <p:cNvSpPr>
            <a:spLocks noChangeShapeType="1"/>
          </p:cNvSpPr>
          <p:nvPr/>
        </p:nvSpPr>
        <p:spPr bwMode="auto">
          <a:xfrm>
            <a:off x="8459788" y="4581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2" name="Line 45"/>
          <p:cNvSpPr>
            <a:spLocks noChangeShapeType="1"/>
          </p:cNvSpPr>
          <p:nvPr/>
        </p:nvSpPr>
        <p:spPr bwMode="auto">
          <a:xfrm>
            <a:off x="8532813" y="4724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Line 46"/>
          <p:cNvSpPr>
            <a:spLocks noChangeShapeType="1"/>
          </p:cNvSpPr>
          <p:nvPr/>
        </p:nvSpPr>
        <p:spPr bwMode="auto">
          <a:xfrm>
            <a:off x="1116013" y="3357563"/>
            <a:ext cx="43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Line 49"/>
          <p:cNvSpPr>
            <a:spLocks noChangeShapeType="1"/>
          </p:cNvSpPr>
          <p:nvPr/>
        </p:nvSpPr>
        <p:spPr bwMode="auto">
          <a:xfrm>
            <a:off x="755650" y="4005263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5" name="Line 50"/>
          <p:cNvSpPr>
            <a:spLocks noChangeShapeType="1"/>
          </p:cNvSpPr>
          <p:nvPr/>
        </p:nvSpPr>
        <p:spPr bwMode="auto">
          <a:xfrm>
            <a:off x="1042988" y="4868863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Line 51"/>
          <p:cNvSpPr>
            <a:spLocks noChangeShapeType="1"/>
          </p:cNvSpPr>
          <p:nvPr/>
        </p:nvSpPr>
        <p:spPr bwMode="auto">
          <a:xfrm flipV="1">
            <a:off x="755650" y="4797425"/>
            <a:ext cx="287338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Text Box 53"/>
          <p:cNvSpPr txBox="1">
            <a:spLocks noChangeArrowheads="1"/>
          </p:cNvSpPr>
          <p:nvPr/>
        </p:nvSpPr>
        <p:spPr bwMode="auto">
          <a:xfrm>
            <a:off x="2700338" y="32845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/>
              <a:t>ruter</a:t>
            </a:r>
            <a:endParaRPr lang="en-GB" sz="2400" b="1"/>
          </a:p>
        </p:txBody>
      </p:sp>
      <p:sp>
        <p:nvSpPr>
          <p:cNvPr id="29728" name="Text Box 54"/>
          <p:cNvSpPr txBox="1">
            <a:spLocks noChangeArrowheads="1"/>
          </p:cNvSpPr>
          <p:nvPr/>
        </p:nvSpPr>
        <p:spPr bwMode="auto">
          <a:xfrm>
            <a:off x="2484438" y="11969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400" b="1"/>
              <a:t>hub</a:t>
            </a:r>
            <a:endParaRPr lang="en-GB" sz="2400" b="1"/>
          </a:p>
        </p:txBody>
      </p:sp>
      <p:sp>
        <p:nvSpPr>
          <p:cNvPr id="29729" name="Text Box 55"/>
          <p:cNvSpPr txBox="1">
            <a:spLocks noChangeArrowheads="1"/>
          </p:cNvSpPr>
          <p:nvPr/>
        </p:nvSpPr>
        <p:spPr bwMode="auto">
          <a:xfrm>
            <a:off x="2411413" y="51323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400" b="1"/>
              <a:t>hub</a:t>
            </a:r>
            <a:endParaRPr lang="en-GB" sz="2400" b="1"/>
          </a:p>
        </p:txBody>
      </p:sp>
      <p:cxnSp>
        <p:nvCxnSpPr>
          <p:cNvPr id="29730" name="AutoShape 56"/>
          <p:cNvCxnSpPr>
            <a:cxnSpLocks noChangeShapeType="1"/>
            <a:stCxn id="29718" idx="0"/>
            <a:endCxn id="29715" idx="1"/>
          </p:cNvCxnSpPr>
          <p:nvPr/>
        </p:nvCxnSpPr>
        <p:spPr bwMode="auto">
          <a:xfrm rot="5400000" flipV="1">
            <a:off x="5741988" y="4814887"/>
            <a:ext cx="71438" cy="900113"/>
          </a:xfrm>
          <a:prstGeom prst="bentConnector5">
            <a:avLst>
              <a:gd name="adj1" fmla="val -320000"/>
              <a:gd name="adj2" fmla="val 88009"/>
              <a:gd name="adj3" fmla="val 42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731" name="AutoShape 58"/>
          <p:cNvCxnSpPr>
            <a:cxnSpLocks noChangeShapeType="1"/>
          </p:cNvCxnSpPr>
          <p:nvPr/>
        </p:nvCxnSpPr>
        <p:spPr bwMode="auto">
          <a:xfrm rot="5400000" flipH="1">
            <a:off x="7121526" y="5200650"/>
            <a:ext cx="461962" cy="808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" name="Rectangle 48"/>
          <p:cNvSpPr/>
          <p:nvPr/>
        </p:nvSpPr>
        <p:spPr>
          <a:xfrm>
            <a:off x="7429521" y="5000636"/>
            <a:ext cx="13573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ebs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o-RO" sz="4000" smtClean="0"/>
              <a:t>WAP</a:t>
            </a:r>
            <a:r>
              <a:rPr lang="ro-RO" sz="5400" smtClean="0"/>
              <a:t> – </a:t>
            </a:r>
            <a:r>
              <a:rPr lang="ro-RO" sz="4000" b="0" smtClean="0">
                <a:latin typeface="Arial" charset="0"/>
              </a:rPr>
              <a:t>Wireless Application </a:t>
            </a:r>
            <a:br>
              <a:rPr lang="ro-RO" sz="4000" b="0" smtClean="0">
                <a:latin typeface="Arial" charset="0"/>
              </a:rPr>
            </a:br>
            <a:r>
              <a:rPr lang="ro-RO" sz="4000" b="0" smtClean="0">
                <a:latin typeface="Arial" charset="0"/>
              </a:rPr>
              <a:t>               Protocol</a:t>
            </a:r>
            <a:endParaRPr lang="en-GB" sz="54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idx="1"/>
          </p:nvPr>
        </p:nvGraphicFramePr>
        <p:xfrm>
          <a:off x="1868488" y="1935163"/>
          <a:ext cx="5405437" cy="3857625"/>
        </p:xfrm>
        <a:graphic>
          <a:graphicData uri="http://schemas.openxmlformats.org/presentationml/2006/ole">
            <p:oleObj spid="_x0000_s1026" name="Document" r:id="rId4" imgW="5405681" imgH="3857628" progId="Word.Document.8">
              <p:embed/>
            </p:oleObj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95288" y="5949950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000" b="1" dirty="0"/>
              <a:t>Protocol de acces la Internet de pe telefoane mobile sau PDA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dispozitive hardware care permit calculatorului</a:t>
            </a:r>
            <a:r>
              <a:rPr lang="en-US" dirty="0" smtClean="0"/>
              <a:t> </a:t>
            </a:r>
            <a:r>
              <a:rPr lang="vi-VN" dirty="0" smtClean="0"/>
              <a:t>să converseze cu </a:t>
            </a:r>
            <a:r>
              <a:rPr lang="vi-VN" dirty="0" smtClean="0"/>
              <a:t>calculatoare </a:t>
            </a:r>
            <a:r>
              <a:rPr lang="vi-VN" dirty="0" smtClean="0"/>
              <a:t>prin intermediul liniilor </a:t>
            </a:r>
            <a:r>
              <a:rPr lang="vi-VN" dirty="0" smtClean="0"/>
              <a:t>telefonice  </a:t>
            </a:r>
            <a:r>
              <a:rPr lang="vi-VN" dirty="0" smtClean="0"/>
              <a:t>sau </a:t>
            </a:r>
            <a:r>
              <a:rPr lang="vi-VN" dirty="0" smtClean="0"/>
              <a:t>de</a:t>
            </a:r>
            <a:r>
              <a:rPr lang="en-US" dirty="0" smtClean="0"/>
              <a:t> </a:t>
            </a:r>
            <a:r>
              <a:rPr lang="vi-VN" dirty="0" smtClean="0"/>
              <a:t>alta natura</a:t>
            </a:r>
            <a:endParaRPr lang="en-US" dirty="0" smtClean="0"/>
          </a:p>
          <a:p>
            <a:r>
              <a:rPr lang="vi-VN" b="1" dirty="0" smtClean="0"/>
              <a:t>Limbajul </a:t>
            </a:r>
            <a:r>
              <a:rPr lang="vi-VN" b="1" dirty="0" smtClean="0"/>
              <a:t>digital </a:t>
            </a:r>
            <a:r>
              <a:rPr lang="vi-VN" dirty="0" smtClean="0"/>
              <a:t>format din 1 şi 0 este translatat de</a:t>
            </a:r>
            <a:r>
              <a:rPr lang="en-US" dirty="0" smtClean="0"/>
              <a:t> </a:t>
            </a:r>
            <a:r>
              <a:rPr lang="vi-VN" dirty="0" smtClean="0"/>
              <a:t>modem în </a:t>
            </a:r>
            <a:r>
              <a:rPr lang="vi-VN" b="1" dirty="0" smtClean="0"/>
              <a:t>semnale analogice </a:t>
            </a:r>
            <a:r>
              <a:rPr lang="vi-VN" dirty="0" smtClean="0"/>
              <a:t>care pot fi</a:t>
            </a:r>
            <a:r>
              <a:rPr lang="en-US" dirty="0" smtClean="0"/>
              <a:t> </a:t>
            </a:r>
            <a:r>
              <a:rPr lang="vi-VN" dirty="0" smtClean="0"/>
              <a:t>transmise pe linia</a:t>
            </a:r>
            <a:r>
              <a:rPr lang="en-US" dirty="0" smtClean="0"/>
              <a:t> t</a:t>
            </a:r>
            <a:r>
              <a:rPr lang="vi-VN" dirty="0" smtClean="0"/>
              <a:t>elefonică</a:t>
            </a:r>
            <a:r>
              <a:rPr lang="en-US" dirty="0" smtClean="0"/>
              <a:t> = </a:t>
            </a:r>
            <a:r>
              <a:rPr lang="vi-VN" b="1" dirty="0" smtClean="0"/>
              <a:t>modulare</a:t>
            </a:r>
            <a:r>
              <a:rPr lang="vi-VN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Invers</a:t>
            </a:r>
            <a:r>
              <a:rPr lang="en-US" dirty="0" smtClean="0"/>
              <a:t> = </a:t>
            </a:r>
            <a:r>
              <a:rPr lang="en-US" b="1" dirty="0" err="1" smtClean="0"/>
              <a:t>demodulare</a:t>
            </a:r>
            <a:endParaRPr lang="en-US" b="1" dirty="0" smtClean="0"/>
          </a:p>
          <a:p>
            <a:r>
              <a:rPr lang="vi-VN" b="1" dirty="0" smtClean="0"/>
              <a:t>Modem-urile pot fi</a:t>
            </a:r>
            <a:r>
              <a:rPr lang="en-US" b="1" dirty="0" smtClean="0"/>
              <a:t>:</a:t>
            </a:r>
          </a:p>
          <a:p>
            <a:pPr lvl="1"/>
            <a:r>
              <a:rPr lang="vi-VN" b="1" dirty="0" smtClean="0"/>
              <a:t>interne</a:t>
            </a:r>
            <a:r>
              <a:rPr lang="vi-VN" dirty="0" smtClean="0"/>
              <a:t>, sub forma unei plăci de extensie instalată</a:t>
            </a:r>
            <a:r>
              <a:rPr lang="en-US" dirty="0" smtClean="0"/>
              <a:t> </a:t>
            </a:r>
            <a:r>
              <a:rPr lang="vi-VN" dirty="0" smtClean="0"/>
              <a:t>într-un slot de extensie, sau </a:t>
            </a:r>
            <a:endParaRPr lang="en-US" dirty="0" smtClean="0"/>
          </a:p>
          <a:p>
            <a:pPr lvl="1"/>
            <a:r>
              <a:rPr lang="vi-VN" b="1" dirty="0" smtClean="0"/>
              <a:t>externe</a:t>
            </a:r>
            <a:r>
              <a:rPr lang="vi-VN" dirty="0" smtClean="0"/>
              <a:t>, sub forma unui dispozitiv care se</a:t>
            </a:r>
            <a:r>
              <a:rPr lang="en-US" dirty="0" smtClean="0"/>
              <a:t> </a:t>
            </a:r>
            <a:r>
              <a:rPr lang="vi-VN" dirty="0" smtClean="0"/>
              <a:t>cuplează la unul din porturile calculatorului (COM, LPT sau USB).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7406640" cy="1472184"/>
          </a:xfrm>
        </p:spPr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740664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reţeaua mondială ce interconectează reţelele din diferitele părţi</a:t>
            </a:r>
            <a:r>
              <a:rPr lang="en-US" dirty="0" smtClean="0"/>
              <a:t> </a:t>
            </a:r>
            <a:r>
              <a:rPr lang="vi-VN" dirty="0" smtClean="0"/>
              <a:t>ale planetei într-o singură reţea logică,</a:t>
            </a:r>
            <a:endParaRPr lang="en-US" dirty="0" smtClean="0"/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un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grup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reţele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aranjate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punct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vedere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logic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într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-o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ierarhie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pt-BR" dirty="0" smtClean="0">
                <a:latin typeface="Tahoma" pitchFamily="34" charset="0"/>
                <a:cs typeface="Tahoma" pitchFamily="34" charset="0"/>
              </a:rPr>
              <a:t>interconectarea calculatoarelor </a:t>
            </a:r>
            <a:r>
              <a:rPr lang="pt-BR" i="1" dirty="0" smtClean="0">
                <a:latin typeface="Tahoma" pitchFamily="34" charset="0"/>
                <a:cs typeface="Tahoma" pitchFamily="34" charset="0"/>
              </a:rPr>
              <a:t>indiferent de platformă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, datorita utilizarii unei colectii de protocoale, </a:t>
            </a:r>
            <a:r>
              <a:rPr lang="pt-BR" b="1" dirty="0" smtClean="0">
                <a:latin typeface="Tahoma" pitchFamily="34" charset="0"/>
                <a:cs typeface="Tahoma" pitchFamily="34" charset="0"/>
              </a:rPr>
              <a:t>TCP/IP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scurta istorie….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1968 - DARPA </a:t>
            </a:r>
            <a:r>
              <a:rPr lang="en-US" sz="2000" dirty="0"/>
              <a:t>(Defense Advanced Research Projects Agency) </a:t>
            </a:r>
            <a:r>
              <a:rPr lang="en-US" sz="2800" dirty="0" err="1"/>
              <a:t>contracteaza</a:t>
            </a:r>
            <a:r>
              <a:rPr lang="en-US" sz="2800" dirty="0"/>
              <a:t> cu BBN</a:t>
            </a:r>
            <a:r>
              <a:rPr lang="en-US" sz="2000" dirty="0"/>
              <a:t> (Bolt, </a:t>
            </a:r>
            <a:r>
              <a:rPr lang="en-US" sz="2000" dirty="0" err="1"/>
              <a:t>Beranek</a:t>
            </a:r>
            <a:r>
              <a:rPr lang="en-US" sz="2000" dirty="0"/>
              <a:t> &amp; Newman)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crearea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ARPAnet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vi-VN" sz="2800" dirty="0" smtClean="0"/>
              <a:t>Berkeley </a:t>
            </a:r>
            <a:r>
              <a:rPr lang="en-US" sz="2800" dirty="0" smtClean="0"/>
              <a:t> Univ. –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dezvolta</a:t>
            </a:r>
            <a:r>
              <a:rPr lang="en-US" sz="2800" dirty="0" smtClean="0"/>
              <a:t> </a:t>
            </a:r>
            <a:r>
              <a:rPr lang="vi-VN" sz="2800" dirty="0" smtClean="0"/>
              <a:t>o interfaţă de programare cu reţeaua şi numeroase</a:t>
            </a:r>
            <a:r>
              <a:rPr lang="en-US" sz="2800" dirty="0" smtClean="0"/>
              <a:t> </a:t>
            </a:r>
            <a:r>
              <a:rPr lang="vi-VN" sz="2800" dirty="0" smtClean="0"/>
              <a:t>aplicaţii, utilitare şi programe de administrare care să simplifice</a:t>
            </a:r>
            <a:r>
              <a:rPr lang="en-US" sz="2800" dirty="0" smtClean="0"/>
              <a:t> </a:t>
            </a:r>
            <a:r>
              <a:rPr lang="vi-VN" sz="2800" dirty="0" smtClean="0"/>
              <a:t>interconectarea.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1974 </a:t>
            </a:r>
            <a:r>
              <a:rPr lang="en-US" sz="2800" dirty="0"/>
              <a:t>– </a:t>
            </a:r>
            <a:r>
              <a:rPr lang="en-US" sz="2800" dirty="0" err="1"/>
              <a:t>Specificatia</a:t>
            </a:r>
            <a:r>
              <a:rPr lang="en-US" sz="2800" dirty="0"/>
              <a:t> </a:t>
            </a:r>
            <a:r>
              <a:rPr lang="en-US" sz="2800" b="1" dirty="0"/>
              <a:t>TCP</a:t>
            </a:r>
            <a:r>
              <a:rPr lang="en-US" sz="2800" dirty="0"/>
              <a:t> </a:t>
            </a:r>
            <a:r>
              <a:rPr lang="en-US" sz="2800" dirty="0" err="1"/>
              <a:t>scrisa</a:t>
            </a:r>
            <a:r>
              <a:rPr lang="en-US" sz="2800" dirty="0"/>
              <a:t> de </a:t>
            </a:r>
            <a:r>
              <a:rPr lang="en-US" sz="2800" dirty="0" err="1"/>
              <a:t>Vint</a:t>
            </a:r>
            <a:r>
              <a:rPr lang="en-US" sz="2800" dirty="0"/>
              <a:t> </a:t>
            </a:r>
            <a:r>
              <a:rPr lang="en-US" sz="2800" dirty="0" smtClean="0"/>
              <a:t>Cerf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1979 – </a:t>
            </a:r>
            <a:r>
              <a:rPr lang="en-US" sz="2800" dirty="0" err="1" smtClean="0"/>
              <a:t>impartirea</a:t>
            </a:r>
            <a:r>
              <a:rPr lang="en-US" sz="2800" dirty="0" smtClean="0"/>
              <a:t> ARPANET IN 2: o </a:t>
            </a:r>
            <a:r>
              <a:rPr lang="en-US" sz="2800" dirty="0" err="1" smtClean="0"/>
              <a:t>retea</a:t>
            </a:r>
            <a:r>
              <a:rPr lang="en-US" sz="2800" dirty="0" smtClean="0"/>
              <a:t> </a:t>
            </a:r>
            <a:r>
              <a:rPr lang="en-US" sz="2800" dirty="0" err="1" smtClean="0"/>
              <a:t>militara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civila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DARPA Internet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1984 </a:t>
            </a:r>
            <a:r>
              <a:rPr lang="en-US" sz="2800" dirty="0"/>
              <a:t>– 1 </a:t>
            </a:r>
            <a:r>
              <a:rPr lang="en-US" sz="2800" dirty="0" err="1"/>
              <a:t>ianuarie</a:t>
            </a:r>
            <a:r>
              <a:rPr lang="en-US" sz="2800" dirty="0"/>
              <a:t>, Internet cu cele1000 </a:t>
            </a:r>
            <a:r>
              <a:rPr lang="en-US" sz="2800" dirty="0" err="1"/>
              <a:t>gazde</a:t>
            </a:r>
            <a:r>
              <a:rPr lang="en-US" sz="2800" dirty="0"/>
              <a:t> </a:t>
            </a:r>
            <a:r>
              <a:rPr lang="en-US" sz="2800" dirty="0" smtClean="0"/>
              <a:t>se </a:t>
            </a:r>
            <a:r>
              <a:rPr lang="en-US" sz="2800" dirty="0" err="1"/>
              <a:t>converteste</a:t>
            </a:r>
            <a:r>
              <a:rPr lang="en-US" sz="2800" dirty="0"/>
              <a:t> in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b="1" dirty="0"/>
              <a:t>la TCP/IP.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410200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Funcţion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eaza</a:t>
            </a:r>
            <a:r>
              <a:rPr lang="vi-VN" dirty="0" smtClean="0"/>
              <a:t> prin intermediul unor </a:t>
            </a:r>
            <a:r>
              <a:rPr lang="en-US" dirty="0" smtClean="0"/>
              <a:t>NODURI </a:t>
            </a:r>
            <a:r>
              <a:rPr lang="vi-VN" b="1" dirty="0" smtClean="0">
                <a:solidFill>
                  <a:srgbClr val="FF0000"/>
                </a:solidFill>
              </a:rPr>
              <a:t>furnizori </a:t>
            </a:r>
            <a:r>
              <a:rPr lang="vi-VN" b="1" dirty="0" smtClean="0">
                <a:solidFill>
                  <a:srgbClr val="FF0000"/>
                </a:solidFill>
              </a:rPr>
              <a:t>de servicii</a:t>
            </a:r>
            <a:r>
              <a:rPr lang="en-US" b="1" dirty="0" smtClean="0">
                <a:solidFill>
                  <a:srgbClr val="FF0000"/>
                </a:solidFill>
              </a:rPr>
              <a:t> (ISP) </a:t>
            </a:r>
            <a:r>
              <a:rPr lang="vi-VN" dirty="0" smtClean="0"/>
              <a:t>ce oferă, cu ajutorul  unor protocoale, exploatarea eficientă a resurselor mediului Internet. </a:t>
            </a:r>
            <a:endParaRPr lang="en-US" dirty="0" smtClean="0"/>
          </a:p>
          <a:p>
            <a:r>
              <a:rPr lang="vi-VN" dirty="0" smtClean="0"/>
              <a:t>Sunt cunoscute trei tipuri de noduri: </a:t>
            </a:r>
            <a:endParaRPr lang="en-US" dirty="0" smtClean="0"/>
          </a:p>
          <a:p>
            <a:pPr lvl="1"/>
            <a:r>
              <a:rPr lang="vi-VN" b="1" dirty="0" smtClean="0"/>
              <a:t>de nivel înalt (mondial /clasa A</a:t>
            </a:r>
            <a:r>
              <a:rPr lang="vi-VN" dirty="0" smtClean="0"/>
              <a:t>)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la care </a:t>
            </a:r>
            <a:r>
              <a:rPr lang="vi-VN" dirty="0" smtClean="0"/>
              <a:t>sunt conectate nodurile continentale de la nivelul ţărilor</a:t>
            </a:r>
            <a:endParaRPr lang="en-US" dirty="0" smtClean="0"/>
          </a:p>
          <a:p>
            <a:pPr lvl="1"/>
            <a:r>
              <a:rPr lang="vi-VN" b="1" dirty="0" smtClean="0"/>
              <a:t>continentale </a:t>
            </a:r>
            <a:r>
              <a:rPr lang="ro-RO" b="1" dirty="0" smtClean="0"/>
              <a:t>(</a:t>
            </a:r>
            <a:r>
              <a:rPr lang="ro-RO" b="1" dirty="0" smtClean="0">
                <a:latin typeface="Tahoma" pitchFamily="34" charset="0"/>
                <a:cs typeface="Tahoma" pitchFamily="34" charset="0"/>
              </a:rPr>
              <a:t>clasa B)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la care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sunt conectate nodurile locale ale unor reţele.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b="1" dirty="0" smtClean="0"/>
              <a:t>l</a:t>
            </a:r>
            <a:r>
              <a:rPr lang="vi-VN" b="1" dirty="0" smtClean="0"/>
              <a:t>ocale</a:t>
            </a:r>
            <a:r>
              <a:rPr lang="en-US" b="1" dirty="0" smtClean="0"/>
              <a:t> </a:t>
            </a:r>
            <a:r>
              <a:rPr lang="ro-RO" b="1" dirty="0" smtClean="0">
                <a:latin typeface="Tahoma" pitchFamily="34" charset="0"/>
                <a:cs typeface="Tahoma" pitchFamily="34" charset="0"/>
              </a:rPr>
              <a:t>(clasa C)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trebuie să fie recunoscute de un nod continental.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Europa există nodul de nivel înalt </a:t>
            </a:r>
            <a:r>
              <a:rPr lang="ro-RO" b="1" dirty="0" smtClean="0">
                <a:latin typeface="Tahoma" pitchFamily="34" charset="0"/>
                <a:cs typeface="Tahoma" pitchFamily="34" charset="0"/>
              </a:rPr>
              <a:t>EARN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 (European Academic </a:t>
            </a:r>
            <a:r>
              <a:rPr lang="ro-RO" dirty="0" err="1" smtClean="0">
                <a:latin typeface="Tahoma" pitchFamily="34" charset="0"/>
                <a:cs typeface="Tahoma" pitchFamily="34" charset="0"/>
              </a:rPr>
              <a:t>and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o-RO" dirty="0" err="1" smtClean="0">
                <a:latin typeface="Tahoma" pitchFamily="34" charset="0"/>
                <a:cs typeface="Tahoma" pitchFamily="34" charset="0"/>
              </a:rPr>
              <a:t>Research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o-RO" dirty="0" err="1" smtClean="0">
                <a:latin typeface="Tahoma" pitchFamily="34" charset="0"/>
                <a:cs typeface="Tahoma" pitchFamily="34" charset="0"/>
              </a:rPr>
              <a:t>Network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), la care, din România, se pot conecta nodurile locale UPB (Universitatea Politehnică Bucureşti), ICI (Institutul de Central de Informatică)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vi-VN" dirty="0" smtClean="0"/>
              <a:t>rei tipuri de calculatoare (servere):</a:t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4876800"/>
          </a:xfrm>
        </p:spPr>
        <p:txBody>
          <a:bodyPr>
            <a:normAutofit fontScale="85000" lnSpcReduction="20000"/>
          </a:bodyPr>
          <a:lstStyle/>
          <a:p>
            <a:r>
              <a:rPr lang="vi-VN" b="1" dirty="0" smtClean="0"/>
              <a:t>calculator router (de dirijare) </a:t>
            </a:r>
            <a:r>
              <a:rPr lang="vi-VN" dirty="0" smtClean="0"/>
              <a:t>care furnizează servicii de </a:t>
            </a:r>
            <a:r>
              <a:rPr lang="vi-VN" b="1" i="1" dirty="0" smtClean="0"/>
              <a:t>dirijare a informaţiilor între două noduri </a:t>
            </a:r>
            <a:r>
              <a:rPr lang="vi-VN" dirty="0" smtClean="0"/>
              <a:t>care se adresează prin emitere-recepţie;</a:t>
            </a:r>
          </a:p>
          <a:p>
            <a:r>
              <a:rPr lang="vi-VN" b="1" dirty="0" smtClean="0"/>
              <a:t>calculator gateway (de legătură) </a:t>
            </a:r>
            <a:r>
              <a:rPr lang="vi-VN" dirty="0" smtClean="0"/>
              <a:t>care asigură legătura între nivelurile reţelei Internet realizând practic conectarea între </a:t>
            </a:r>
            <a:r>
              <a:rPr lang="vi-VN" b="1" i="1" dirty="0" smtClean="0"/>
              <a:t>două reţele </a:t>
            </a:r>
            <a:r>
              <a:rPr lang="vi-VN" dirty="0" smtClean="0"/>
              <a:t>distincte;</a:t>
            </a:r>
          </a:p>
          <a:p>
            <a:r>
              <a:rPr lang="vi-VN" b="1" dirty="0" smtClean="0"/>
              <a:t>calculator host (gazdă) </a:t>
            </a:r>
            <a:r>
              <a:rPr lang="vi-VN" dirty="0" smtClean="0"/>
              <a:t>care este conectat la Internet pe unul din cele  patru niveluri (utilizator, local, ţară şi mondial) de la care se pot cere servicii Internet. </a:t>
            </a:r>
            <a:r>
              <a:rPr lang="en-US" dirty="0" smtClean="0"/>
              <a:t>A</a:t>
            </a:r>
            <a:r>
              <a:rPr lang="vi-VN" dirty="0" smtClean="0"/>
              <a:t>re o adresă unică, numită </a:t>
            </a:r>
            <a:r>
              <a:rPr lang="vi-VN" b="1" dirty="0" smtClean="0"/>
              <a:t>adresă IP </a:t>
            </a:r>
            <a:r>
              <a:rPr lang="vi-VN" dirty="0" smtClean="0"/>
              <a:t>(Internet Protocol) şi un </a:t>
            </a:r>
            <a:r>
              <a:rPr lang="vi-VN" b="1" dirty="0" smtClean="0"/>
              <a:t>nume de domeniu </a:t>
            </a:r>
            <a:r>
              <a:rPr lang="vi-VN" dirty="0" smtClean="0"/>
              <a:t>unic.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r>
              <a:rPr lang="en-US" dirty="0" err="1" smtClean="0"/>
              <a:t>Conectarea</a:t>
            </a:r>
            <a:r>
              <a:rPr lang="en-US" dirty="0" smtClean="0"/>
              <a:t> la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24088" cy="5029200"/>
          </a:xfrm>
        </p:spPr>
        <p:txBody>
          <a:bodyPr>
            <a:normAutofit fontScale="85000" lnSpcReduction="20000"/>
          </a:bodyPr>
          <a:lstStyle/>
          <a:p>
            <a:r>
              <a:rPr lang="ro-RO" dirty="0" smtClean="0">
                <a:latin typeface="Tahoma" pitchFamily="34" charset="0"/>
                <a:cs typeface="Tahoma" pitchFamily="34" charset="0"/>
              </a:rPr>
              <a:t>elemente de hard şi soft, obligatorii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ro-RO" b="1" dirty="0" smtClean="0">
                <a:latin typeface="Tahoma" pitchFamily="34" charset="0"/>
                <a:cs typeface="Tahoma" pitchFamily="34" charset="0"/>
              </a:rPr>
              <a:t>un calculator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(prevăzut cu un port de modem şi pe care poate rula un program de comunicaţii)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ro-RO" b="1" dirty="0" smtClean="0">
                <a:latin typeface="Tahoma" pitchFamily="34" charset="0"/>
                <a:cs typeface="Tahoma" pitchFamily="34" charset="0"/>
              </a:rPr>
              <a:t>un modem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ro-RO" b="1" dirty="0" smtClean="0">
                <a:latin typeface="Tahoma" pitchFamily="34" charset="0"/>
                <a:cs typeface="Tahoma" pitchFamily="34" charset="0"/>
              </a:rPr>
              <a:t>programul de comunicaţie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(care asigură folosirea modemului pentru apelarea la distanţă a unui calculator).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ro-RO" dirty="0" smtClean="0">
                <a:latin typeface="Tahoma" pitchFamily="34" charset="0"/>
                <a:cs typeface="Tahoma" pitchFamily="34" charset="0"/>
              </a:rPr>
              <a:t>conectarea la un furnizor de servicii Internet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/>
            <a:r>
              <a:rPr lang="ro-RO" b="1" i="1" dirty="0" smtClean="0">
                <a:latin typeface="Tahoma" pitchFamily="34" charset="0"/>
                <a:cs typeface="Tahoma" pitchFamily="34" charset="0"/>
              </a:rPr>
              <a:t>conexiune telefonică PPP</a:t>
            </a:r>
            <a:r>
              <a:rPr lang="ro-RO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(Point to Point Protocal) prin intermediul unui modem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un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cont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 o parolă şi un număr de telefon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ro-RO" b="1" i="1" dirty="0" smtClean="0">
                <a:latin typeface="Tahoma" pitchFamily="34" charset="0"/>
                <a:cs typeface="Tahoma" pitchFamily="34" charset="0"/>
              </a:rPr>
              <a:t>conexiune Network</a:t>
            </a:r>
            <a:r>
              <a:rPr lang="ro-RO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prin intermediul conectării de tip reţea (cablu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coaxial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fibra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optica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ro-RO" dirty="0" smtClean="0">
                <a:latin typeface="Tahoma" pitchFamily="34" charset="0"/>
                <a:cs typeface="Tahoma" pitchFamily="34" charset="0"/>
              </a:rPr>
              <a:t>la un  server conectat deja la sistemul Internet.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Retele</a:t>
            </a:r>
            <a:r>
              <a:rPr lang="en-US" dirty="0" smtClean="0"/>
              <a:t> de tip Peer-to-Peer (</a:t>
            </a:r>
            <a:r>
              <a:rPr lang="en-US" dirty="0" err="1" smtClean="0"/>
              <a:t>egal</a:t>
            </a:r>
            <a:r>
              <a:rPr lang="en-US" dirty="0" smtClean="0"/>
              <a:t> la </a:t>
            </a:r>
            <a:r>
              <a:rPr lang="en-US" dirty="0" err="1" smtClean="0"/>
              <a:t>egal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principii de </a:t>
            </a:r>
            <a:r>
              <a:rPr lang="vi-VN" b="1" dirty="0" smtClean="0"/>
              <a:t>exploatare distribuită </a:t>
            </a:r>
            <a:r>
              <a:rPr lang="vi-VN" dirty="0" smtClean="0"/>
              <a:t>pentru a suporta comunicaţiile directe între utilizatori, fără a fi necesară utilizarea unui mainframe pentru operaţii de dirijare</a:t>
            </a:r>
            <a:endParaRPr lang="en-US" dirty="0" smtClean="0"/>
          </a:p>
          <a:p>
            <a:r>
              <a:rPr lang="vi-VN" dirty="0" smtClean="0"/>
              <a:t>nu există servere dedicate şi nici o organizare ierarhică, toate calculatoarele având capabilităţi şi responsabilităţi echivalente</a:t>
            </a:r>
            <a:endParaRPr lang="en-US" dirty="0" smtClean="0"/>
          </a:p>
          <a:p>
            <a:r>
              <a:rPr lang="vi-VN" dirty="0" smtClean="0"/>
              <a:t>mai simple şi mai ieftine, dar nu oferă aceleaşi performanţe ca şi reţelele cu arhitecturi </a:t>
            </a:r>
            <a:r>
              <a:rPr lang="vi-VN" b="1" dirty="0" smtClean="0"/>
              <a:t>client-server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Servicii</a:t>
            </a:r>
            <a:r>
              <a:rPr lang="en-US" dirty="0" smtClean="0"/>
              <a:t> </a:t>
            </a:r>
            <a:r>
              <a:rPr lang="en-US" dirty="0" err="1" smtClean="0"/>
              <a:t>populare</a:t>
            </a:r>
            <a:r>
              <a:rPr lang="en-US" dirty="0" smtClean="0"/>
              <a:t> in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>
                <a:latin typeface="Tahoma" pitchFamily="34" charset="0"/>
                <a:cs typeface="Tahoma" pitchFamily="34" charset="0"/>
              </a:rPr>
              <a:t>Poşta electronică (</a:t>
            </a:r>
            <a:r>
              <a:rPr lang="pt-BR" b="1" i="1" dirty="0" smtClean="0">
                <a:latin typeface="Tahoma" pitchFamily="34" charset="0"/>
                <a:cs typeface="Tahoma" pitchFamily="34" charset="0"/>
              </a:rPr>
              <a:t>E-mail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vi-VN" b="1" dirty="0" smtClean="0"/>
              <a:t>Liste de e-mail-uri (</a:t>
            </a:r>
            <a:r>
              <a:rPr lang="vi-VN" b="1" i="1" dirty="0" smtClean="0"/>
              <a:t>Mailing List) </a:t>
            </a:r>
            <a:endParaRPr lang="en-US" b="1" i="1" dirty="0" smtClean="0"/>
          </a:p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Grupuri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ştiri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Usenet newsgroups)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vi-VN" b="1" dirty="0" smtClean="0"/>
              <a:t>Conversaţii în timp real (</a:t>
            </a:r>
            <a:r>
              <a:rPr lang="vi-VN" b="1" i="1" dirty="0" smtClean="0"/>
              <a:t>chat online) </a:t>
            </a:r>
            <a:endParaRPr lang="en-US" dirty="0" smtClean="0"/>
          </a:p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Conferinţe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de tip voce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şi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video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WWW (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World Wide Web) </a:t>
            </a:r>
          </a:p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Transfer de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fişiere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www,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smtClean="0">
                <a:latin typeface="Tahoma" pitchFamily="34" charset="0"/>
                <a:cs typeface="Tahoma" pitchFamily="34" charset="0"/>
              </a:rPr>
              <a:t>WWW – World </a:t>
            </a:r>
            <a:r>
              <a:rPr lang="fr-FR" b="1" dirty="0" err="1" smtClean="0">
                <a:latin typeface="Tahoma" pitchFamily="34" charset="0"/>
                <a:cs typeface="Tahoma" pitchFamily="34" charset="0"/>
              </a:rPr>
              <a:t>Wide</a:t>
            </a:r>
            <a:r>
              <a:rPr lang="fr-FR" b="1" dirty="0" smtClean="0">
                <a:latin typeface="Tahoma" pitchFamily="34" charset="0"/>
                <a:cs typeface="Tahoma" pitchFamily="34" charset="0"/>
              </a:rPr>
              <a:t> Web </a:t>
            </a:r>
            <a:endParaRPr lang="fr-FR" dirty="0" smtClean="0">
              <a:latin typeface="Tahoma" pitchFamily="34" charset="0"/>
              <a:cs typeface="Tahoma" pitchFamily="34" charset="0"/>
            </a:endParaRPr>
          </a:p>
          <a:p>
            <a:r>
              <a:rPr lang="vi-VN" dirty="0" smtClean="0"/>
              <a:t>WWW </a:t>
            </a:r>
            <a:r>
              <a:rPr lang="en-US" dirty="0" smtClean="0"/>
              <a:t>–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un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ansamblu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servere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Internet care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manipuleaza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documente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in format HTML </a:t>
            </a:r>
            <a:r>
              <a:rPr lang="en-US" dirty="0" smtClean="0"/>
              <a:t>- </a:t>
            </a:r>
            <a:r>
              <a:rPr lang="vi-VN" dirty="0" smtClean="0"/>
              <a:t>un</a:t>
            </a:r>
            <a:r>
              <a:rPr lang="en-US" dirty="0" smtClean="0"/>
              <a:t> </a:t>
            </a:r>
            <a:r>
              <a:rPr lang="vi-VN" dirty="0" smtClean="0"/>
              <a:t>site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pune</a:t>
            </a:r>
            <a:r>
              <a:rPr lang="en-US" dirty="0" smtClean="0"/>
              <a:t> </a:t>
            </a:r>
            <a:r>
              <a:rPr lang="vi-VN" dirty="0" smtClean="0"/>
              <a:t>la dispoziţie un număr de pagini de informaţie conţinând text,</a:t>
            </a:r>
            <a:r>
              <a:rPr lang="en-US" dirty="0" smtClean="0"/>
              <a:t> </a:t>
            </a:r>
            <a:r>
              <a:rPr lang="vi-VN" dirty="0" smtClean="0"/>
              <a:t>imagini, sunete, video şi legături între pagini (hipertext).</a:t>
            </a:r>
            <a:endParaRPr lang="en-US" dirty="0" smtClean="0"/>
          </a:p>
          <a:p>
            <a:r>
              <a:rPr lang="vi-VN" dirty="0" smtClean="0"/>
              <a:t>Navigatoarele afişează paginile de Web prin interpretarea unor </a:t>
            </a:r>
            <a:r>
              <a:rPr lang="vi-VN" b="1" dirty="0" smtClean="0">
                <a:solidFill>
                  <a:srgbClr val="FF0000"/>
                </a:solidFill>
              </a:rPr>
              <a:t>marcatori</a:t>
            </a:r>
            <a:r>
              <a:rPr lang="vi-VN" dirty="0" smtClean="0"/>
              <a:t> – definiţi cu limbaj</a:t>
            </a:r>
            <a:r>
              <a:rPr lang="en-US" dirty="0" err="1" smtClean="0"/>
              <a:t>ul</a:t>
            </a:r>
            <a:r>
              <a:rPr lang="vi-VN" dirty="0" smtClean="0"/>
              <a:t> </a:t>
            </a:r>
            <a:r>
              <a:rPr lang="vi-VN" b="1" dirty="0" smtClean="0">
                <a:solidFill>
                  <a:srgbClr val="FF0000"/>
                </a:solidFill>
              </a:rPr>
              <a:t>HTML (HyperText Markup Language) </a:t>
            </a:r>
            <a:r>
              <a:rPr lang="vi-VN" dirty="0" smtClean="0"/>
              <a:t>– utilizaţi pentru a codifica pagina de Web cu informaţia de afişat.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o colecţie coerentă de informaţii prezentată sub forma unor pagini Web, fişiere multimedia, documente şi de alte tipuri, între care există legături.</a:t>
            </a:r>
            <a:endParaRPr lang="en-US" dirty="0" smtClean="0"/>
          </a:p>
          <a:p>
            <a:r>
              <a:rPr lang="vi-VN" dirty="0" smtClean="0"/>
              <a:t>pagină principală denumită în mod tipic </a:t>
            </a:r>
            <a:r>
              <a:rPr lang="vi-VN" b="1" i="1" dirty="0" smtClean="0"/>
              <a:t>index.html, default.html, sau home.html </a:t>
            </a:r>
            <a:r>
              <a:rPr lang="en-US" b="1" i="1" dirty="0" smtClean="0"/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conţine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cuprins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 index</a:t>
            </a:r>
          </a:p>
          <a:p>
            <a:r>
              <a:rPr lang="vi-VN" dirty="0" smtClean="0"/>
              <a:t>Prin </a:t>
            </a:r>
            <a:r>
              <a:rPr lang="vi-VN" b="1" dirty="0" smtClean="0"/>
              <a:t>publicarea</a:t>
            </a:r>
            <a:r>
              <a:rPr lang="vi-VN" dirty="0" smtClean="0"/>
              <a:t> unui site local (</a:t>
            </a:r>
            <a:r>
              <a:rPr lang="vi-VN" b="1" dirty="0" smtClean="0"/>
              <a:t>upload</a:t>
            </a:r>
            <a:r>
              <a:rPr lang="vi-VN" dirty="0" smtClean="0"/>
              <a:t>)</a:t>
            </a:r>
            <a:r>
              <a:rPr lang="en-US" dirty="0" smtClean="0"/>
              <a:t>=&gt;</a:t>
            </a:r>
            <a:r>
              <a:rPr lang="vi-VN" dirty="0" smtClean="0"/>
              <a:t> directorul local, împreună cu conţinutul său este transferat la </a:t>
            </a:r>
            <a:r>
              <a:rPr lang="vi-VN" b="1" dirty="0" smtClean="0"/>
              <a:t>serve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rul</a:t>
            </a:r>
            <a:r>
              <a:rPr lang="vi-VN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b="1" dirty="0" smtClean="0"/>
              <a:t>Web </a:t>
            </a:r>
            <a:r>
              <a:rPr lang="vi-VN" dirty="0" smtClean="0"/>
              <a:t>care conţine software-ul prin care site-ul este transmis navigatoarelor Web ale calculatoarelor conectate la Interne</a:t>
            </a:r>
            <a:r>
              <a:rPr lang="en-US" dirty="0" smtClean="0"/>
              <a:t>t</a:t>
            </a:r>
          </a:p>
          <a:p>
            <a:endParaRPr lang="vi-VN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Adresa</a:t>
            </a:r>
            <a:r>
              <a:rPr lang="en-US" dirty="0" smtClean="0"/>
              <a:t> IP Internet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Adresa Internet (IP) este memorată pe </a:t>
            </a:r>
            <a:r>
              <a:rPr lang="vi-VN" b="1" dirty="0" smtClean="0"/>
              <a:t>4</a:t>
            </a:r>
            <a:r>
              <a:rPr lang="en-US" b="1" dirty="0" smtClean="0"/>
              <a:t>B (0..255)</a:t>
            </a:r>
            <a:r>
              <a:rPr lang="vi-VN" dirty="0" smtClean="0"/>
              <a:t> şi este alcătuită din două părţi: </a:t>
            </a:r>
            <a:endParaRPr lang="en-US" dirty="0" smtClean="0"/>
          </a:p>
          <a:p>
            <a:pPr lvl="1"/>
            <a:r>
              <a:rPr lang="vi-VN" b="1" dirty="0" smtClean="0"/>
              <a:t>adresa reţelei </a:t>
            </a:r>
            <a:r>
              <a:rPr lang="vi-VN" dirty="0" smtClean="0"/>
              <a:t>din care face parte</a:t>
            </a:r>
            <a:r>
              <a:rPr lang="en-US" dirty="0" smtClean="0"/>
              <a:t> </a:t>
            </a:r>
            <a:r>
              <a:rPr lang="vi-VN" dirty="0" smtClean="0"/>
              <a:t>calculatorul şi</a:t>
            </a:r>
            <a:endParaRPr lang="en-US" dirty="0" smtClean="0"/>
          </a:p>
          <a:p>
            <a:pPr lvl="1"/>
            <a:r>
              <a:rPr lang="vi-VN" dirty="0" smtClean="0"/>
              <a:t> </a:t>
            </a:r>
            <a:r>
              <a:rPr lang="vi-VN" b="1" dirty="0" smtClean="0"/>
              <a:t>adresa calculatorului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Adresa </a:t>
            </a:r>
            <a:r>
              <a:rPr lang="vi-VN" dirty="0" smtClean="0"/>
              <a:t>unei maşini vizibile din orice nod al Internet-ului se numeşte</a:t>
            </a:r>
            <a:r>
              <a:rPr lang="en-US" dirty="0" smtClean="0"/>
              <a:t> </a:t>
            </a:r>
            <a:r>
              <a:rPr lang="vi-VN" b="1" dirty="0" smtClean="0"/>
              <a:t>adresă reală.</a:t>
            </a:r>
            <a:r>
              <a:rPr lang="vi-VN" dirty="0" smtClean="0"/>
              <a:t> </a:t>
            </a:r>
            <a:endParaRPr lang="en-US" dirty="0" smtClean="0"/>
          </a:p>
          <a:p>
            <a:r>
              <a:rPr lang="vi-VN" dirty="0" smtClean="0"/>
              <a:t>Din motive de securitate şi legate de numărul extrem de mare</a:t>
            </a:r>
            <a:r>
              <a:rPr lang="en-US" dirty="0" smtClean="0"/>
              <a:t> </a:t>
            </a:r>
            <a:r>
              <a:rPr lang="vi-VN" dirty="0" smtClean="0"/>
              <a:t>de calculatoare din Internet,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se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folosesc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b="1" dirty="0" smtClean="0"/>
              <a:t>adrese false</a:t>
            </a:r>
            <a:r>
              <a:rPr lang="vi-VN" dirty="0" smtClean="0"/>
              <a:t>, care vor fi gestionate doar în interiorul</a:t>
            </a:r>
            <a:r>
              <a:rPr lang="en-US" dirty="0" smtClean="0"/>
              <a:t> </a:t>
            </a:r>
            <a:r>
              <a:rPr lang="vi-VN" dirty="0" smtClean="0"/>
              <a:t>reţelei respective de către serverul (serverele) </a:t>
            </a:r>
            <a:r>
              <a:rPr lang="vi-VN" dirty="0" smtClean="0"/>
              <a:t>acesteia</a:t>
            </a:r>
            <a:endParaRPr lang="en-US" dirty="0" smtClean="0"/>
          </a:p>
          <a:p>
            <a:r>
              <a:rPr lang="pt-BR" dirty="0" smtClean="0">
                <a:latin typeface="Tahoma" pitchFamily="34" charset="0"/>
                <a:cs typeface="Tahoma" pitchFamily="34" charset="0"/>
              </a:rPr>
              <a:t>Numarul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de retea este atribuit de catre </a:t>
            </a:r>
            <a:r>
              <a:rPr lang="pt-B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InterNIC </a:t>
            </a:r>
            <a:r>
              <a:rPr lang="en-US" dirty="0" smtClean="0"/>
              <a:t>(Internet Network Information Center)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, iar numerele host de catre autoritatea care controleaza reteaua.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Dupa</a:t>
            </a:r>
            <a:r>
              <a:rPr lang="en-US" sz="3600" dirty="0" smtClean="0"/>
              <a:t> </a:t>
            </a:r>
            <a:r>
              <a:rPr lang="vi-VN" sz="3600" dirty="0" smtClean="0"/>
              <a:t>dimensiunile celor două câmpuri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10200"/>
          </a:xfrm>
        </p:spPr>
        <p:txBody>
          <a:bodyPr>
            <a:normAutofit/>
          </a:bodyPr>
          <a:lstStyle/>
          <a:p>
            <a:r>
              <a:rPr lang="vi-VN" sz="1800" b="1" dirty="0" smtClean="0"/>
              <a:t>Adresele Internet de clasă A </a:t>
            </a:r>
            <a:r>
              <a:rPr lang="en-US" sz="1800" b="1" dirty="0" smtClean="0"/>
              <a:t>– </a:t>
            </a:r>
            <a:r>
              <a:rPr lang="en-US" sz="1800" dirty="0" err="1" smtClean="0"/>
              <a:t>cateva</a:t>
            </a:r>
            <a:r>
              <a:rPr lang="en-US" sz="1800" b="1" dirty="0" smtClean="0"/>
              <a:t> </a:t>
            </a:r>
            <a:r>
              <a:rPr lang="vi-VN" sz="1800" dirty="0" smtClean="0"/>
              <a:t>reţele care suportă mii de maşini</a:t>
            </a:r>
            <a:endParaRPr lang="en-US" sz="1800" dirty="0" smtClean="0"/>
          </a:p>
          <a:p>
            <a:r>
              <a:rPr lang="vi-VN" sz="1800" b="1" dirty="0" smtClean="0"/>
              <a:t>Adresele Internet de clasă B </a:t>
            </a:r>
            <a:r>
              <a:rPr lang="vi-VN" sz="1800" dirty="0" smtClean="0"/>
              <a:t>sunt folosite pentru câteva sute sau mii</a:t>
            </a:r>
            <a:r>
              <a:rPr lang="en-US" sz="1800" dirty="0" smtClean="0"/>
              <a:t> </a:t>
            </a:r>
            <a:r>
              <a:rPr lang="vi-VN" sz="1800" dirty="0" smtClean="0"/>
              <a:t>de maşini. </a:t>
            </a:r>
            <a:endParaRPr lang="en-US" sz="1800" dirty="0" smtClean="0"/>
          </a:p>
          <a:p>
            <a:r>
              <a:rPr lang="fr-FR" sz="1800" b="1" dirty="0" err="1" smtClean="0">
                <a:latin typeface="Tahoma" pitchFamily="34" charset="0"/>
                <a:cs typeface="Tahoma" pitchFamily="34" charset="0"/>
              </a:rPr>
              <a:t>Adresele</a:t>
            </a:r>
            <a:r>
              <a:rPr lang="fr-FR" sz="1800" b="1" dirty="0" smtClean="0">
                <a:latin typeface="Tahoma" pitchFamily="34" charset="0"/>
                <a:cs typeface="Tahoma" pitchFamily="34" charset="0"/>
              </a:rPr>
              <a:t> Internet de </a:t>
            </a:r>
            <a:r>
              <a:rPr lang="fr-FR" sz="1800" b="1" dirty="0" err="1" smtClean="0">
                <a:latin typeface="Tahoma" pitchFamily="34" charset="0"/>
                <a:cs typeface="Tahoma" pitchFamily="34" charset="0"/>
              </a:rPr>
              <a:t>clasă</a:t>
            </a:r>
            <a:r>
              <a:rPr lang="fr-FR" sz="1800" b="1" dirty="0" smtClean="0">
                <a:latin typeface="Tahoma" pitchFamily="34" charset="0"/>
                <a:cs typeface="Tahoma" pitchFamily="34" charset="0"/>
              </a:rPr>
              <a:t> C </a:t>
            </a:r>
            <a:r>
              <a:rPr lang="fr-FR" sz="1800" dirty="0" err="1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fr-FR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800" dirty="0" err="1" smtClean="0">
                <a:latin typeface="Tahoma" pitchFamily="34" charset="0"/>
                <a:cs typeface="Tahoma" pitchFamily="34" charset="0"/>
              </a:rPr>
              <a:t>milioane</a:t>
            </a:r>
            <a:r>
              <a:rPr lang="fr-FR" sz="1800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fr-FR" sz="1800" dirty="0" err="1" smtClean="0">
                <a:latin typeface="Tahoma" pitchFamily="34" charset="0"/>
                <a:cs typeface="Tahoma" pitchFamily="34" charset="0"/>
              </a:rPr>
              <a:t>reţele</a:t>
            </a:r>
            <a:r>
              <a:rPr lang="fr-FR" sz="1800" dirty="0" smtClean="0">
                <a:latin typeface="Tahoma" pitchFamily="34" charset="0"/>
                <a:cs typeface="Tahoma" pitchFamily="34" charset="0"/>
              </a:rPr>
              <a:t> care au </a:t>
            </a:r>
            <a:r>
              <a:rPr lang="vi-VN" sz="1800" dirty="0" smtClean="0"/>
              <a:t>maxim 256 de maşini fiecare</a:t>
            </a:r>
            <a:endParaRPr lang="en-US" sz="1800" dirty="0" smtClean="0"/>
          </a:p>
          <a:p>
            <a:endParaRPr lang="en-US" sz="2900" dirty="0" smtClean="0"/>
          </a:p>
          <a:p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09800" y="3124200"/>
          <a:ext cx="5875040" cy="3505200"/>
        </p:xfrm>
        <a:graphic>
          <a:graphicData uri="http://schemas.openxmlformats.org/presentationml/2006/ole">
            <p:oleObj spid="_x0000_s29698" name="Document" r:id="rId3" imgW="5868000" imgH="35010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adrese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199" y="1447800"/>
            <a:ext cx="674539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962400"/>
            <a:ext cx="671611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protocol dezvoltat pentru a înlocui </a:t>
            </a:r>
            <a:r>
              <a:rPr lang="it-IT" b="1" dirty="0" smtClean="0">
                <a:latin typeface="Tahoma" pitchFamily="34" charset="0"/>
                <a:cs typeface="Tahoma" pitchFamily="34" charset="0"/>
              </a:rPr>
              <a:t>IPv4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(protocolul actual) în Internet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vi-VN" dirty="0" smtClean="0"/>
              <a:t>dresele au o lungime de </a:t>
            </a:r>
            <a:r>
              <a:rPr lang="vi-VN" b="1" dirty="0" smtClean="0"/>
              <a:t>128 biți </a:t>
            </a:r>
            <a:r>
              <a:rPr lang="vi-VN" dirty="0" smtClean="0"/>
              <a:t>(16</a:t>
            </a:r>
            <a:r>
              <a:rPr lang="en-US" dirty="0" smtClean="0"/>
              <a:t>B) </a:t>
            </a:r>
            <a:r>
              <a:rPr lang="vi-VN" dirty="0" smtClean="0"/>
              <a:t>suficient pentru o perioadă îndelungată</a:t>
            </a:r>
            <a:endParaRPr lang="en-US" dirty="0" smtClean="0"/>
          </a:p>
          <a:p>
            <a:r>
              <a:rPr lang="vi-VN" dirty="0" smtClean="0"/>
              <a:t>8 grupuri de câte 4 cifre </a:t>
            </a:r>
            <a:r>
              <a:rPr lang="vi-VN" b="1" dirty="0" smtClean="0"/>
              <a:t>hexazecimale</a:t>
            </a:r>
            <a:r>
              <a:rPr lang="vi-VN" dirty="0" smtClean="0"/>
              <a:t>, fiecare grup fiind separat de două puncte (:)</a:t>
            </a:r>
            <a:endParaRPr lang="en-US" dirty="0" smtClean="0"/>
          </a:p>
          <a:p>
            <a:r>
              <a:rPr lang="vi-VN" dirty="0" smtClean="0"/>
              <a:t>De exemplu, </a:t>
            </a:r>
            <a:r>
              <a:rPr lang="vi-VN" b="1" dirty="0" smtClean="0">
                <a:solidFill>
                  <a:srgbClr val="FF0000"/>
                </a:solidFill>
              </a:rPr>
              <a:t>2001:0db8:85a3:08d3:1319:8a2e:0370:7334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Domenii</a:t>
            </a:r>
            <a:r>
              <a:rPr lang="en-US" dirty="0" smtClean="0"/>
              <a:t> Internet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23091"/>
            <a:ext cx="6400800" cy="54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- </a:t>
            </a:r>
            <a:r>
              <a:rPr lang="en-US" dirty="0" err="1" smtClean="0"/>
              <a:t>ierarhic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distribuie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responsabilitatea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atribuirii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nume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la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diferite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nivele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ale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ierarhiei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Internet Network Information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Center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(InterNIC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) se ocupă doar de domeniile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generice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vi-VN" dirty="0" smtClean="0">
                <a:latin typeface="Tahoma" pitchFamily="34" charset="0"/>
                <a:cs typeface="Tahoma" pitchFamily="34" charset="0"/>
              </a:rPr>
              <a:t>Organizaţi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responsabil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pentru o anumită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zona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a structurii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arborelui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DNS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Pentru un nume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DNS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adresa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tipul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gazdei (server de mail, server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DNS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etc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.)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şi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perioada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timp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în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care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asocierea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este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valabila</a:t>
            </a:r>
            <a:endParaRPr lang="es-E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s-ES" dirty="0" smtClean="0">
                <a:latin typeface="Tahoma" pitchFamily="34" charset="0"/>
                <a:cs typeface="Tahoma" pitchFamily="34" charset="0"/>
              </a:rPr>
              <a:t>Conectare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prin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router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la un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funizor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servicii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=&gt; </a:t>
            </a:r>
            <a:r>
              <a:rPr lang="es-ES" b="1" dirty="0" err="1" smtClean="0">
                <a:latin typeface="Tahoma" pitchFamily="34" charset="0"/>
                <a:cs typeface="Tahoma" pitchFamily="34" charset="0"/>
              </a:rPr>
              <a:t>adresa</a:t>
            </a:r>
            <a:r>
              <a:rPr lang="es-ES" b="1" dirty="0" smtClean="0">
                <a:latin typeface="Tahoma" pitchFamily="34" charset="0"/>
                <a:cs typeface="Tahoma" pitchFamily="34" charset="0"/>
              </a:rPr>
              <a:t> IP </a:t>
            </a:r>
            <a:r>
              <a:rPr lang="es-ES" b="1" dirty="0" err="1" smtClean="0">
                <a:latin typeface="Tahoma" pitchFamily="34" charset="0"/>
                <a:cs typeface="Tahoma" pitchFamily="34" charset="0"/>
              </a:rPr>
              <a:t>temporara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, pe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durata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conectarii</a:t>
            </a:r>
            <a:endParaRPr lang="es-E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dirty="0" err="1" smtClean="0">
                <a:latin typeface="Tahoma" pitchFamily="34" charset="0"/>
                <a:cs typeface="Tahoma" pitchFamily="34" charset="0"/>
              </a:rPr>
              <a:t>serverul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furnizorului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servicii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şi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serverele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e-mail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web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ale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diverselor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instituţii,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trebuie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să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aibă </a:t>
            </a:r>
            <a:r>
              <a:rPr lang="it-IT" b="1" dirty="0" smtClean="0">
                <a:latin typeface="Tahoma" pitchFamily="34" charset="0"/>
                <a:cs typeface="Tahoma" pitchFamily="34" charset="0"/>
              </a:rPr>
              <a:t>adrese IP stabile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www.ase.ro</a:t>
            </a:r>
            <a:r>
              <a:rPr lang="en-US" dirty="0" smtClean="0"/>
              <a:t> 82.208.184.12</a:t>
            </a:r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0512" y="2305050"/>
            <a:ext cx="72485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Administrarea</a:t>
            </a:r>
            <a:r>
              <a:rPr lang="en-US" dirty="0" smtClean="0"/>
              <a:t> </a:t>
            </a:r>
            <a:r>
              <a:rPr lang="en-US" dirty="0" err="1" smtClean="0"/>
              <a:t>retelei</a:t>
            </a:r>
            <a:r>
              <a:rPr lang="en-US" dirty="0" smtClean="0"/>
              <a:t> peer to 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Partajarea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resurselor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dirty="0" err="1" smtClean="0">
                <a:latin typeface="Tahoma" pitchFamily="34" charset="0"/>
                <a:cs typeface="Tahoma" pitchFamily="34" charset="0"/>
              </a:rPr>
              <a:t>Toti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utilizatorii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pot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partaja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oricare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resursa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proprie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orice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fel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doresc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categoria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resurselor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directoarele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imprimantele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cartelele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FAX, etc.</a:t>
            </a:r>
          </a:p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Cerintele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serverului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fiecare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calculator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trebuie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Sa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utilizeze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procent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important din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resursele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sale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sustine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utilizatorul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la calculator,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numit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utilizator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local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Sa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utilizeze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resurse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suplimentare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(hard disk,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memorie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RAM)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sustine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accesarea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resurselor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catre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utilizator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retea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numit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utilizator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la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distanta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Securitatea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dirty="0" err="1" smtClean="0">
                <a:latin typeface="Tahoma" pitchFamily="34" charset="0"/>
                <a:cs typeface="Tahoma" pitchFamily="34" charset="0"/>
              </a:rPr>
              <a:t>consta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stabilirea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unei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parole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o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resursa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cum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directorul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care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este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partajat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retea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dirty="0" err="1" smtClean="0">
                <a:latin typeface="Tahoma" pitchFamily="34" charset="0"/>
                <a:cs typeface="Tahoma" pitchFamily="34" charset="0"/>
              </a:rPr>
              <a:t>controlul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centralizat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este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foarte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dificil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realizat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Conectarea</a:t>
            </a:r>
            <a:r>
              <a:rPr lang="en-US" dirty="0" smtClean="0"/>
              <a:t> la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se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poate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face la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noi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doua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modalitati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modem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cablu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televiziune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nevoie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un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ISP (Internet Service Provider)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care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furnizeze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servicii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conectare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la Internet. </a:t>
            </a: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daca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Serverul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ISP-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este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configurat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poata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folosit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ca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Proxy automat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calitatea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serviciului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creste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un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server de Proxy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foloseste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disc-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Cache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astfel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incat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informatia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solicitata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descarca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primul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rand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acele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disc-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cache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asigurand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astfel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o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comunicare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buna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cu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clientul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Înregistrarea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numelor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domenii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1816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>
                <a:latin typeface="Tahoma" pitchFamily="34" charset="0"/>
                <a:cs typeface="Tahoma" pitchFamily="34" charset="0"/>
              </a:rPr>
              <a:t>NECESAR: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un calculator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conectat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la Internet, căruia îi va fi asociat numele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vi-VN" dirty="0" smtClean="0">
                <a:latin typeface="Tahoma" pitchFamily="34" charset="0"/>
                <a:cs typeface="Tahoma" pitchFamily="34" charset="0"/>
              </a:rPr>
              <a:t>alte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două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calculatoare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gazdă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, conectate şi ele la Internet, care vor oferi serviciul de nume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domeniul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înregistrat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pt-BR" dirty="0" smtClean="0"/>
              <a:t>Gestiunea </a:t>
            </a:r>
            <a:r>
              <a:rPr lang="pt-BR" dirty="0" smtClean="0"/>
              <a:t>zonelor </a:t>
            </a:r>
            <a:r>
              <a:rPr lang="pt-BR" b="1" dirty="0" smtClean="0"/>
              <a:t>edu, com, net şi org este asigurată de serviciile </a:t>
            </a:r>
            <a:r>
              <a:rPr lang="pt-BR" b="1" dirty="0" smtClean="0"/>
              <a:t>de i</a:t>
            </a:r>
            <a:r>
              <a:rPr lang="it-IT" dirty="0" smtClean="0"/>
              <a:t>nregistrare </a:t>
            </a:r>
            <a:r>
              <a:rPr lang="it-IT" dirty="0" smtClean="0"/>
              <a:t>ale InterNIC, prin intermediul site-ului aflat la </a:t>
            </a:r>
            <a:r>
              <a:rPr lang="it-IT" dirty="0" smtClean="0"/>
              <a:t>adresa </a:t>
            </a:r>
            <a:r>
              <a:rPr lang="it-IT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www.internic.net</a:t>
            </a:r>
            <a:r>
              <a:rPr lang="en-US" dirty="0" smtClean="0"/>
              <a:t>  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Se verifică dacă </a:t>
            </a:r>
            <a:r>
              <a:rPr lang="it-IT" dirty="0" smtClean="0"/>
              <a:t>exista deja numele domeniului – sectiunea WHOIS de pe site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S</a:t>
            </a:r>
            <a:r>
              <a:rPr lang="vi-VN" dirty="0" smtClean="0"/>
              <a:t>e </a:t>
            </a:r>
            <a:r>
              <a:rPr lang="vi-VN" dirty="0" smtClean="0"/>
              <a:t>solicită </a:t>
            </a:r>
            <a:r>
              <a:rPr lang="vi-VN" dirty="0" smtClean="0"/>
              <a:t>furnizorului</a:t>
            </a:r>
            <a:r>
              <a:rPr lang="en-US" dirty="0" smtClean="0"/>
              <a:t> </a:t>
            </a:r>
            <a:r>
              <a:rPr lang="vi-VN" dirty="0" smtClean="0"/>
              <a:t>de </a:t>
            </a:r>
            <a:r>
              <a:rPr lang="vi-VN" dirty="0" smtClean="0"/>
              <a:t>servicii Internet să ofere serviciu de nume de domeniu pentru </a:t>
            </a:r>
            <a:r>
              <a:rPr lang="vi-VN" dirty="0" smtClean="0"/>
              <a:t>domeniul</a:t>
            </a:r>
            <a:r>
              <a:rPr lang="en-US" dirty="0" smtClean="0"/>
              <a:t> ales</a:t>
            </a:r>
          </a:p>
          <a:p>
            <a:pPr marL="596646" indent="-514350">
              <a:buFont typeface="+mj-lt"/>
              <a:buAutoNum type="arabicPeriod"/>
            </a:pPr>
            <a:r>
              <a:rPr lang="vi-VN" dirty="0" smtClean="0"/>
              <a:t>Se completează formularul online aflat pe site-ul </a:t>
            </a:r>
            <a:r>
              <a:rPr lang="vi-VN" dirty="0" smtClean="0"/>
              <a:t>InterNIC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InterNIC-ul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trimite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confirmarea înregistrării domeniului şi factura pentru </a:t>
            </a:r>
            <a:r>
              <a:rPr lang="vi-VN" dirty="0" smtClean="0">
                <a:latin typeface="Tahoma" pitchFamily="34" charset="0"/>
                <a:cs typeface="Tahoma" pitchFamily="34" charset="0"/>
              </a:rPr>
              <a:t>plata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domeniului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Domenii</a:t>
            </a:r>
            <a:r>
              <a:rPr lang="en-US" dirty="0" smtClean="0"/>
              <a:t>  de </a:t>
            </a:r>
            <a:r>
              <a:rPr lang="en-US" dirty="0" err="1" smtClean="0"/>
              <a:t>tara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Pentru înregistrarea domeniilor în zonele corespunzătoare </a:t>
            </a:r>
            <a:r>
              <a:rPr lang="vi-VN" dirty="0" smtClean="0"/>
              <a:t>ţărilor</a:t>
            </a:r>
            <a:r>
              <a:rPr lang="es-ES" dirty="0" smtClean="0"/>
              <a:t> (ro</a:t>
            </a:r>
            <a:r>
              <a:rPr lang="es-ES" dirty="0" smtClean="0"/>
              <a:t>, </a:t>
            </a:r>
            <a:r>
              <a:rPr lang="es-ES" dirty="0" err="1" smtClean="0"/>
              <a:t>us</a:t>
            </a:r>
            <a:r>
              <a:rPr lang="es-ES" dirty="0" smtClean="0"/>
              <a:t>, </a:t>
            </a:r>
            <a:r>
              <a:rPr lang="es-ES" dirty="0" err="1" smtClean="0"/>
              <a:t>uk</a:t>
            </a:r>
            <a:r>
              <a:rPr lang="es-ES" dirty="0" smtClean="0"/>
              <a:t> etc</a:t>
            </a:r>
            <a:r>
              <a:rPr lang="es-ES" dirty="0" smtClean="0"/>
              <a:t>.)  - </a:t>
            </a:r>
            <a:r>
              <a:rPr lang="es-ES" dirty="0" err="1" smtClean="0"/>
              <a:t>organizaţii</a:t>
            </a:r>
            <a:r>
              <a:rPr lang="es-ES" dirty="0" smtClean="0"/>
              <a:t> </a:t>
            </a:r>
            <a:r>
              <a:rPr lang="es-ES" dirty="0" err="1" smtClean="0"/>
              <a:t>desemnate</a:t>
            </a:r>
            <a:r>
              <a:rPr lang="es-ES" dirty="0" smtClean="0"/>
              <a:t> </a:t>
            </a:r>
            <a:r>
              <a:rPr lang="es-ES" dirty="0" err="1" smtClean="0"/>
              <a:t>să</a:t>
            </a:r>
            <a:r>
              <a:rPr lang="es-ES" dirty="0" smtClean="0"/>
              <a:t> </a:t>
            </a:r>
            <a:r>
              <a:rPr lang="pt-BR" dirty="0" smtClean="0"/>
              <a:t>gestioneze </a:t>
            </a:r>
            <a:r>
              <a:rPr lang="pt-BR" dirty="0" smtClean="0"/>
              <a:t>domeniul din ţara </a:t>
            </a:r>
            <a:r>
              <a:rPr lang="pt-BR" dirty="0" smtClean="0"/>
              <a:t>respectivă.</a:t>
            </a:r>
          </a:p>
          <a:p>
            <a:r>
              <a:rPr lang="pt-BR" dirty="0" smtClean="0"/>
              <a:t>În </a:t>
            </a:r>
            <a:r>
              <a:rPr lang="pt-BR" dirty="0" smtClean="0"/>
              <a:t>România, de acest lucru </a:t>
            </a:r>
            <a:r>
              <a:rPr lang="pt-BR" dirty="0" smtClean="0"/>
              <a:t>se </a:t>
            </a:r>
            <a:r>
              <a:rPr lang="vi-VN" dirty="0" smtClean="0"/>
              <a:t>ocupă </a:t>
            </a:r>
            <a:r>
              <a:rPr lang="vi-VN" b="1" dirty="0" smtClean="0"/>
              <a:t>RNC (Romanian National Computer Network</a:t>
            </a:r>
            <a:r>
              <a:rPr lang="vi-VN" b="1" dirty="0" smtClean="0"/>
              <a:t>)</a:t>
            </a:r>
            <a:r>
              <a:rPr lang="en-US" b="1" dirty="0" smtClean="0"/>
              <a:t> </a:t>
            </a:r>
            <a:r>
              <a:rPr lang="en-US" b="1" dirty="0" smtClean="0"/>
              <a:t>– </a:t>
            </a:r>
            <a:r>
              <a:rPr lang="en-US" b="1" dirty="0" smtClean="0">
                <a:hlinkClick r:id="rId2"/>
              </a:rPr>
              <a:t>http://www.rnc.ro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Uniform Resource 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Formatul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locaţii</a:t>
            </a:r>
            <a:r>
              <a:rPr lang="en-US" dirty="0" smtClean="0"/>
              <a:t> din Internet </a:t>
            </a:r>
          </a:p>
          <a:p>
            <a:r>
              <a:rPr lang="en-US" dirty="0" err="1" smtClean="0"/>
              <a:t>pagini</a:t>
            </a:r>
            <a:r>
              <a:rPr lang="en-US" dirty="0" smtClean="0"/>
              <a:t> Web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fişiere</a:t>
            </a:r>
            <a:r>
              <a:rPr lang="en-US" dirty="0" smtClean="0"/>
              <a:t> de diverse </a:t>
            </a:r>
            <a:r>
              <a:rPr lang="en-US" dirty="0" err="1" smtClean="0"/>
              <a:t>tipuri</a:t>
            </a:r>
            <a:r>
              <a:rPr lang="en-US" dirty="0" smtClean="0"/>
              <a:t> ca </a:t>
            </a:r>
            <a:r>
              <a:rPr lang="en-US" dirty="0" err="1" smtClean="0"/>
              <a:t>grafice</a:t>
            </a:r>
            <a:r>
              <a:rPr lang="en-US" dirty="0" smtClean="0"/>
              <a:t>, </a:t>
            </a:r>
            <a:r>
              <a:rPr lang="en-US" dirty="0" err="1" smtClean="0"/>
              <a:t>imagini</a:t>
            </a:r>
            <a:r>
              <a:rPr lang="en-US" dirty="0" smtClean="0"/>
              <a:t>, </a:t>
            </a:r>
            <a:r>
              <a:rPr lang="en-US" dirty="0" err="1" smtClean="0"/>
              <a:t>sunet</a:t>
            </a:r>
            <a:r>
              <a:rPr lang="en-US" dirty="0" smtClean="0"/>
              <a:t>, </a:t>
            </a:r>
            <a:r>
              <a:rPr lang="en-US" dirty="0" err="1" smtClean="0"/>
              <a:t>animaţie</a:t>
            </a:r>
            <a:r>
              <a:rPr lang="en-US" dirty="0" smtClean="0"/>
              <a:t>, </a:t>
            </a:r>
            <a:r>
              <a:rPr lang="en-US" dirty="0" err="1" smtClean="0"/>
              <a:t>formulare</a:t>
            </a:r>
            <a:r>
              <a:rPr lang="en-US" dirty="0" smtClean="0"/>
              <a:t> de </a:t>
            </a:r>
            <a:r>
              <a:rPr lang="en-US" dirty="0" err="1" smtClean="0"/>
              <a:t>culegere</a:t>
            </a:r>
            <a:r>
              <a:rPr lang="en-US" dirty="0" smtClean="0"/>
              <a:t> date, </a:t>
            </a:r>
            <a:r>
              <a:rPr lang="en-US" dirty="0" err="1" smtClean="0"/>
              <a:t>apleturi</a:t>
            </a:r>
            <a:r>
              <a:rPr lang="en-US" dirty="0" smtClean="0"/>
              <a:t> Java, film </a:t>
            </a:r>
            <a:r>
              <a:rPr lang="en-US" dirty="0" err="1" smtClean="0"/>
              <a:t>şa</a:t>
            </a:r>
            <a:endParaRPr lang="en-US" dirty="0" smtClean="0"/>
          </a:p>
          <a:p>
            <a:r>
              <a:rPr lang="vi-VN" b="1" dirty="0" smtClean="0"/>
              <a:t>protocol://nume-calculator-gazdă:port/cale-director/resursă </a:t>
            </a:r>
          </a:p>
          <a:p>
            <a:r>
              <a:rPr lang="en-US" i="1" dirty="0" smtClean="0">
                <a:hlinkClick r:id="rId2"/>
              </a:rPr>
              <a:t>http://www.ase.ro/cursuri/biroticaprofesionala/cuprins.html</a:t>
            </a:r>
            <a:r>
              <a:rPr lang="en-US" i="1" dirty="0" smtClean="0"/>
              <a:t>     </a:t>
            </a:r>
          </a:p>
          <a:p>
            <a:r>
              <a:rPr lang="en-US" i="1" dirty="0" smtClean="0">
                <a:latin typeface="Tahoma" pitchFamily="34" charset="0"/>
                <a:cs typeface="Tahoma" pitchFamily="34" charset="0"/>
              </a:rPr>
              <a:t>Nu 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poate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contine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spatii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sau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caractere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speciale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spatiul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e </a:t>
            </a:r>
            <a:r>
              <a:rPr lang="en-US" i="1" dirty="0" err="1" smtClean="0">
                <a:latin typeface="Tahoma" pitchFamily="34" charset="0"/>
                <a:cs typeface="Tahoma" pitchFamily="34" charset="0"/>
              </a:rPr>
              <a:t>inlocuit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de %20)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b="1" i="1" dirty="0" smtClean="0"/>
              <a:t>file</a:t>
            </a:r>
            <a:r>
              <a:rPr lang="vi-VN" dirty="0" smtClean="0"/>
              <a:t> –</a:t>
            </a:r>
            <a:r>
              <a:rPr lang="en-US" dirty="0" smtClean="0"/>
              <a:t> </a:t>
            </a:r>
            <a:r>
              <a:rPr lang="vi-VN" dirty="0" smtClean="0"/>
              <a:t>specifică un URL local; de exemplu file://c|/index.htm </a:t>
            </a:r>
          </a:p>
          <a:p>
            <a:r>
              <a:rPr lang="vi-VN" b="1" i="1" dirty="0" smtClean="0"/>
              <a:t>http</a:t>
            </a:r>
            <a:r>
              <a:rPr lang="vi-VN" dirty="0" smtClean="0"/>
              <a:t> – indică adresa Internet a unei pagini Web sau altă resursă</a:t>
            </a:r>
            <a:endParaRPr lang="en-US" dirty="0" smtClean="0"/>
          </a:p>
          <a:p>
            <a:r>
              <a:rPr lang="en-US" b="1" i="1" dirty="0" smtClean="0">
                <a:latin typeface="Tahoma" pitchFamily="34" charset="0"/>
                <a:cs typeface="Tahoma" pitchFamily="34" charset="0"/>
              </a:rPr>
              <a:t>ftp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utilizat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adresarea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în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Internet 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fişierelor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intermediul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protocolului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transfer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fişiere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FTP</a:t>
            </a:r>
          </a:p>
          <a:p>
            <a:r>
              <a:rPr lang="vi-VN" b="1" i="1" dirty="0" smtClean="0"/>
              <a:t>gopher</a:t>
            </a:r>
            <a:r>
              <a:rPr lang="vi-VN" dirty="0" smtClean="0"/>
              <a:t> –</a:t>
            </a:r>
            <a:r>
              <a:rPr lang="en-US" dirty="0" err="1" smtClean="0"/>
              <a:t>i</a:t>
            </a:r>
            <a:r>
              <a:rPr lang="vi-VN" dirty="0" smtClean="0"/>
              <a:t>ndică adresa URL a unui director Gopher; Gopher reprezintă un sistem utilizat pentru localizarea şi transferul informaţiilor de indexare a numelor fişierelor în Internet. </a:t>
            </a:r>
          </a:p>
          <a:p>
            <a:r>
              <a:rPr lang="en-US" sz="3400" b="1" i="1" dirty="0" smtClean="0">
                <a:latin typeface="Tahoma" pitchFamily="34" charset="0"/>
                <a:cs typeface="Tahoma" pitchFamily="34" charset="0"/>
              </a:rPr>
              <a:t>telnet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–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permite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conectarea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în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timp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real la un alt calculator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şi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utilizarea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acestuia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ca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şi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cum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ar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fi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un calculator local. </a:t>
            </a:r>
          </a:p>
          <a:p>
            <a:r>
              <a:rPr lang="en-US" sz="3400" dirty="0" smtClean="0">
                <a:latin typeface="Tahoma" pitchFamily="34" charset="0"/>
                <a:cs typeface="Tahoma" pitchFamily="34" charset="0"/>
              </a:rPr>
              <a:t>***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protocolul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poate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lipsi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pentru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anumite</a:t>
            </a:r>
            <a:r>
              <a:rPr lang="en-US" sz="3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cs typeface="Tahoma" pitchFamily="34" charset="0"/>
              </a:rPr>
              <a:t>adrese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vi-VN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b="1" dirty="0" smtClean="0"/>
              <a:t>Numele calculatorului gazdă </a:t>
            </a:r>
            <a:r>
              <a:rPr lang="vi-VN" dirty="0" smtClean="0"/>
              <a:t>identifică în mod unic un calculator în cadrul reţelei</a:t>
            </a:r>
            <a:r>
              <a:rPr lang="en-US" dirty="0" smtClean="0"/>
              <a:t> (IP </a:t>
            </a:r>
            <a:r>
              <a:rPr lang="en-US" dirty="0" err="1" smtClean="0"/>
              <a:t>sau</a:t>
            </a:r>
            <a:r>
              <a:rPr lang="en-US" dirty="0" smtClean="0"/>
              <a:t> DNS)</a:t>
            </a:r>
          </a:p>
          <a:p>
            <a:r>
              <a:rPr lang="vi-VN" b="1" dirty="0" smtClean="0"/>
              <a:t>Portul este reprezentat printr-un număr şi specific fiecărei aplicaţii</a:t>
            </a:r>
            <a:r>
              <a:rPr lang="en-US" b="1" dirty="0" smtClean="0"/>
              <a:t>;</a:t>
            </a:r>
          </a:p>
          <a:p>
            <a:pPr lvl="1"/>
            <a:r>
              <a:rPr lang="en-US" dirty="0" err="1" smtClean="0">
                <a:latin typeface="Tahoma" pitchFamily="34" charset="0"/>
                <a:cs typeface="Tahoma" pitchFamily="34" charset="0"/>
              </a:rPr>
              <a:t>aplicatiile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retea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folosesc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porturi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standard, de ex HTTP –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portul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80, nu se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precizeaza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vi-VN" b="1" dirty="0" smtClean="0"/>
              <a:t>Calea de directoare </a:t>
            </a:r>
            <a:r>
              <a:rPr lang="en-US" dirty="0" smtClean="0"/>
              <a:t>-</a:t>
            </a:r>
            <a:r>
              <a:rPr lang="vi-VN" dirty="0" smtClean="0"/>
              <a:t>locaţia relativă a fişierelor în cadrul serverului</a:t>
            </a:r>
            <a:endParaRPr lang="en-US" dirty="0" smtClean="0"/>
          </a:p>
          <a:p>
            <a:r>
              <a:rPr lang="pt-BR" b="1" dirty="0" smtClean="0">
                <a:latin typeface="Tahoma" pitchFamily="34" charset="0"/>
                <a:cs typeface="Tahoma" pitchFamily="34" charset="0"/>
              </a:rPr>
              <a:t>Numele resursei </a:t>
            </a:r>
            <a:r>
              <a:rPr lang="pt-BR" dirty="0" smtClean="0">
                <a:latin typeface="Tahoma" pitchFamily="34" charset="0"/>
                <a:cs typeface="Tahoma" pitchFamily="34" charset="0"/>
              </a:rPr>
              <a:t>este reprezentată de numele fişierului referit</a:t>
            </a:r>
            <a:endParaRPr lang="vi-VN" dirty="0" smtClean="0">
              <a:latin typeface="Tahoma" pitchFamily="34" charset="0"/>
              <a:cs typeface="Tahoma" pitchFamily="34" charset="0"/>
            </a:endParaRPr>
          </a:p>
          <a:p>
            <a:endParaRPr lang="vi-VN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07102"/>
          </a:xfrm>
        </p:spPr>
        <p:txBody>
          <a:bodyPr/>
          <a:lstStyle/>
          <a:p>
            <a:r>
              <a:rPr lang="ro-RO" dirty="0" smtClean="0"/>
              <a:t>REȚELE  WIRELESS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16973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3600" dirty="0" smtClean="0">
                <a:effectLst/>
              </a:rPr>
              <a:t>ARHITECTURA</a:t>
            </a:r>
            <a:r>
              <a:rPr lang="en-US" sz="3600" dirty="0" smtClean="0">
                <a:effectLst/>
              </a:rPr>
              <a:t>  RE</a:t>
            </a:r>
            <a:r>
              <a:rPr lang="ro-RO" sz="3600" dirty="0" smtClean="0">
                <a:effectLst/>
              </a:rPr>
              <a:t>Ț</a:t>
            </a:r>
            <a:r>
              <a:rPr lang="en-US" sz="3600" dirty="0" smtClean="0">
                <a:effectLst/>
              </a:rPr>
              <a:t>ELEI</a:t>
            </a:r>
            <a:r>
              <a:rPr lang="ro-RO" sz="3600" dirty="0" smtClean="0">
                <a:effectLst/>
              </a:rPr>
              <a:t>  W</a:t>
            </a:r>
            <a:r>
              <a:rPr lang="en-US" sz="3600" dirty="0" smtClean="0">
                <a:effectLst/>
              </a:rPr>
              <a:t>IRELESS (WLAN)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648200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>transmiterea de date </a:t>
            </a:r>
            <a:r>
              <a:rPr lang="en-US" dirty="0" smtClean="0"/>
              <a:t>- </a:t>
            </a:r>
            <a:r>
              <a:rPr lang="vi-VN" dirty="0" smtClean="0"/>
              <a:t>prin </a:t>
            </a:r>
            <a:r>
              <a:rPr lang="vi-VN" b="1" dirty="0" smtClean="0"/>
              <a:t>eter</a:t>
            </a:r>
            <a:r>
              <a:rPr lang="vi-VN" dirty="0" smtClean="0"/>
              <a:t>. </a:t>
            </a:r>
            <a:endParaRPr lang="en-US" dirty="0" smtClean="0"/>
          </a:p>
          <a:p>
            <a:r>
              <a:rPr lang="vi-VN" dirty="0" smtClean="0"/>
              <a:t>se bazează pe crearea de “</a:t>
            </a:r>
            <a:r>
              <a:rPr lang="vi-VN" b="1" dirty="0" smtClean="0"/>
              <a:t>celule</a:t>
            </a:r>
            <a:r>
              <a:rPr lang="vi-VN" dirty="0" smtClean="0"/>
              <a:t>”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vi-VN" dirty="0" smtClean="0"/>
              <a:t>determinat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vi-VN" dirty="0" smtClean="0"/>
              <a:t> de zona în care comunicarea prin unde radio este posibilă. </a:t>
            </a:r>
            <a:endParaRPr lang="en-US" dirty="0" smtClean="0"/>
          </a:p>
          <a:p>
            <a:r>
              <a:rPr lang="vi-VN" dirty="0" smtClean="0"/>
              <a:t>Celulele pot fi conectate la un LAN în două moduri:</a:t>
            </a:r>
          </a:p>
          <a:p>
            <a:pPr lvl="1"/>
            <a:r>
              <a:rPr lang="vi-VN" dirty="0" smtClean="0"/>
              <a:t>prin folosirea unui dispozitiv special numit </a:t>
            </a:r>
            <a:r>
              <a:rPr lang="en-US" sz="4000" dirty="0" err="1" smtClean="0"/>
              <a:t>punct</a:t>
            </a:r>
            <a:r>
              <a:rPr lang="en-US" sz="4000" dirty="0" smtClean="0"/>
              <a:t> de </a:t>
            </a:r>
            <a:r>
              <a:rPr lang="en-US" sz="4000" dirty="0" err="1" smtClean="0"/>
              <a:t>acces</a:t>
            </a:r>
            <a:r>
              <a:rPr lang="en-US" sz="4000" dirty="0" smtClean="0"/>
              <a:t> </a:t>
            </a:r>
            <a:r>
              <a:rPr lang="en-US" dirty="0" smtClean="0"/>
              <a:t>=</a:t>
            </a:r>
            <a:r>
              <a:rPr lang="vi-VN" b="1" dirty="0" smtClean="0"/>
              <a:t>Access Point (AP);</a:t>
            </a:r>
          </a:p>
          <a:p>
            <a:pPr lvl="1"/>
            <a:r>
              <a:rPr lang="vi-VN" dirty="0" smtClean="0"/>
              <a:t>prin folosirea unui </a:t>
            </a:r>
            <a:r>
              <a:rPr lang="vi-VN" b="1" dirty="0" smtClean="0"/>
              <a:t>bridge radio </a:t>
            </a:r>
            <a:r>
              <a:rPr lang="vi-VN" dirty="0" smtClean="0"/>
              <a:t>pentru conectarea unui LAN.</a:t>
            </a:r>
          </a:p>
          <a:p>
            <a:endParaRPr lang="en-US" dirty="0" smtClean="0"/>
          </a:p>
          <a:p>
            <a:r>
              <a:rPr lang="ro-RO" dirty="0" smtClean="0">
                <a:solidFill>
                  <a:srgbClr val="FF0000"/>
                </a:solidFill>
              </a:rPr>
              <a:t>Stații de lucru client </a:t>
            </a:r>
            <a:r>
              <a:rPr lang="ro-RO" dirty="0" smtClean="0"/>
              <a:t>cu placa de rețea radio Wi-Fi</a:t>
            </a:r>
          </a:p>
          <a:p>
            <a:r>
              <a:rPr lang="ro-RO" dirty="0" smtClean="0">
                <a:solidFill>
                  <a:srgbClr val="FF0000"/>
                </a:solidFill>
              </a:rPr>
              <a:t>Puncte de acces, </a:t>
            </a:r>
            <a:r>
              <a:rPr lang="ro-RO" dirty="0" smtClean="0"/>
              <a:t>care conectează stațiile la un LAN adiacent </a:t>
            </a:r>
          </a:p>
          <a:p>
            <a:pPr>
              <a:buNone/>
            </a:pPr>
            <a:endParaRPr lang="ro-RO" dirty="0" smtClean="0"/>
          </a:p>
          <a:p>
            <a:r>
              <a:rPr lang="ro-RO" b="1" dirty="0" smtClean="0">
                <a:solidFill>
                  <a:srgbClr val="FF0000"/>
                </a:solidFill>
              </a:rPr>
              <a:t> Echipamente de interconectare  wireless</a:t>
            </a:r>
            <a:r>
              <a:rPr lang="ro-RO" dirty="0" smtClean="0"/>
              <a:t> repetoare, r</a:t>
            </a:r>
            <a:r>
              <a:rPr lang="en-US" dirty="0" smtClean="0"/>
              <a:t>o</a:t>
            </a:r>
            <a:r>
              <a:rPr lang="ro-RO" dirty="0" smtClean="0"/>
              <a:t>utere și bridge-uri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85175" cy="755633"/>
          </a:xfrm>
        </p:spPr>
        <p:txBody>
          <a:bodyPr/>
          <a:lstStyle/>
          <a:p>
            <a:pPr algn="ctr"/>
            <a:r>
              <a:rPr lang="ro-RO" sz="4000" dirty="0" smtClean="0"/>
              <a:t>Configurații de rețele </a:t>
            </a:r>
            <a:r>
              <a:rPr lang="ro-RO" sz="4000" dirty="0" err="1" smtClean="0"/>
              <a:t>Wi-Fi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ED092A"/>
                </a:solidFill>
              </a:rPr>
              <a:t>I</a:t>
            </a:r>
            <a:r>
              <a:rPr lang="ro-RO" b="1" dirty="0" smtClean="0">
                <a:solidFill>
                  <a:srgbClr val="ED092A"/>
                </a:solidFill>
              </a:rPr>
              <a:t>BSS</a:t>
            </a:r>
            <a:r>
              <a:rPr lang="ro-RO" dirty="0" smtClean="0"/>
              <a:t> –</a:t>
            </a:r>
            <a:r>
              <a:rPr lang="ro-RO" b="1" dirty="0" smtClean="0"/>
              <a:t>INDEPENDENT BASIC SERVICE  SET </a:t>
            </a:r>
            <a:r>
              <a:rPr lang="ro-RO" dirty="0" smtClean="0"/>
              <a:t>, rețele de tip  </a:t>
            </a:r>
            <a:r>
              <a:rPr lang="ro-RO" b="1" dirty="0" smtClean="0"/>
              <a:t>”ad-hoc” </a:t>
            </a:r>
            <a:r>
              <a:rPr lang="ro-RO" dirty="0" smtClean="0"/>
              <a:t>cu topologie    </a:t>
            </a:r>
            <a:r>
              <a:rPr lang="ro-RO" b="1" dirty="0" smtClean="0"/>
              <a:t>peer-to-peer</a:t>
            </a:r>
          </a:p>
          <a:p>
            <a:pPr marL="596646" indent="-514350">
              <a:buFont typeface="+mj-lt"/>
              <a:buAutoNum type="arabicPeriod"/>
            </a:pPr>
            <a:r>
              <a:rPr lang="ro-RO" b="1" dirty="0" smtClean="0">
                <a:solidFill>
                  <a:srgbClr val="ED092A"/>
                </a:solidFill>
              </a:rPr>
              <a:t>BSS</a:t>
            </a:r>
            <a:r>
              <a:rPr lang="ro-RO" dirty="0" smtClean="0"/>
              <a:t> –</a:t>
            </a:r>
            <a:r>
              <a:rPr lang="ro-RO" b="1" dirty="0" smtClean="0"/>
              <a:t>BASIC SERVICE  SET</a:t>
            </a:r>
            <a:r>
              <a:rPr lang="ro-RO" dirty="0" smtClean="0"/>
              <a:t>, rețele cu dispozitive </a:t>
            </a:r>
            <a:r>
              <a:rPr lang="ro-RO" dirty="0" smtClean="0">
                <a:solidFill>
                  <a:srgbClr val="ED092A"/>
                </a:solidFill>
              </a:rPr>
              <a:t>AP</a:t>
            </a:r>
            <a:r>
              <a:rPr lang="en-US" dirty="0" smtClean="0">
                <a:solidFill>
                  <a:srgbClr val="ED092A"/>
                </a:solidFill>
              </a:rPr>
              <a:t> </a:t>
            </a:r>
            <a:r>
              <a:rPr lang="en-US" dirty="0" smtClean="0"/>
              <a:t>fixe, parte din</a:t>
            </a:r>
            <a:r>
              <a:rPr lang="ro-RO" dirty="0" smtClean="0"/>
              <a:t> </a:t>
            </a:r>
            <a:r>
              <a:rPr lang="ro-RO" b="1" dirty="0" smtClean="0"/>
              <a:t>infrastructură</a:t>
            </a:r>
            <a:r>
              <a:rPr lang="ro-RO" dirty="0" smtClean="0"/>
              <a:t>, </a:t>
            </a:r>
            <a:r>
              <a:rPr lang="ro-RO" b="1" dirty="0" smtClean="0"/>
              <a:t>   </a:t>
            </a:r>
            <a:r>
              <a:rPr lang="ro-R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rețele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tip </a:t>
            </a:r>
            <a:r>
              <a:rPr lang="ro-RO" b="1" dirty="0" smtClean="0"/>
              <a:t>ETHERNET</a:t>
            </a:r>
            <a:r>
              <a:rPr lang="ro-RO" b="1" dirty="0" smtClean="0"/>
              <a:t>:</a:t>
            </a:r>
          </a:p>
          <a:p>
            <a:pPr>
              <a:buNone/>
            </a:pPr>
            <a:r>
              <a:rPr lang="ro-RO" b="1" dirty="0" smtClean="0"/>
              <a:t>                          </a:t>
            </a:r>
            <a:r>
              <a:rPr lang="ro-RO" b="1" dirty="0" smtClean="0">
                <a:latin typeface="Arial Black"/>
              </a:rPr>
              <a:t>► </a:t>
            </a:r>
            <a:r>
              <a:rPr lang="ro-RO" b="1" dirty="0" err="1" smtClean="0"/>
              <a:t>punct-la-multipunct</a:t>
            </a:r>
            <a:r>
              <a:rPr lang="ro-RO" b="1" dirty="0" smtClean="0"/>
              <a:t> </a:t>
            </a:r>
          </a:p>
          <a:p>
            <a:pPr>
              <a:buNone/>
            </a:pPr>
            <a:r>
              <a:rPr lang="ro-RO" b="1" dirty="0" smtClean="0"/>
              <a:t>                          </a:t>
            </a:r>
            <a:r>
              <a:rPr lang="ro-RO" b="1" dirty="0" smtClean="0">
                <a:latin typeface="Arial Black"/>
              </a:rPr>
              <a:t>► </a:t>
            </a:r>
            <a:r>
              <a:rPr lang="ro-RO" b="1" dirty="0" err="1" smtClean="0"/>
              <a:t>mesh</a:t>
            </a:r>
            <a:r>
              <a:rPr lang="ro-RO" b="1" dirty="0" smtClean="0"/>
              <a:t>  </a:t>
            </a:r>
            <a:endParaRPr lang="ro-RO" dirty="0" smtClean="0"/>
          </a:p>
          <a:p>
            <a:pPr marL="596646" indent="-514350">
              <a:buFont typeface="+mj-lt"/>
              <a:buAutoNum type="arabicPeriod" startAt="3"/>
            </a:pPr>
            <a:r>
              <a:rPr lang="ro-RO" b="1" dirty="0" smtClean="0">
                <a:solidFill>
                  <a:srgbClr val="ED092A"/>
                </a:solidFill>
              </a:rPr>
              <a:t>ESS</a:t>
            </a:r>
            <a:r>
              <a:rPr lang="ro-RO" b="1" dirty="0" smtClean="0"/>
              <a:t> </a:t>
            </a:r>
            <a:r>
              <a:rPr lang="ro-RO" dirty="0" smtClean="0"/>
              <a:t> </a:t>
            </a:r>
            <a:r>
              <a:rPr lang="ro-RO" dirty="0" smtClean="0"/>
              <a:t>-  </a:t>
            </a:r>
            <a:r>
              <a:rPr lang="en-US" b="1" dirty="0" smtClean="0"/>
              <a:t>EXTENDED </a:t>
            </a:r>
            <a:r>
              <a:rPr lang="ro-RO" b="1" dirty="0" smtClean="0"/>
              <a:t>SERVICE  </a:t>
            </a:r>
            <a:r>
              <a:rPr lang="ro-RO" b="1" dirty="0" smtClean="0"/>
              <a:t>SET </a:t>
            </a:r>
            <a:r>
              <a:rPr lang="en-US" b="1" dirty="0" smtClean="0"/>
              <a:t>-</a:t>
            </a:r>
            <a:r>
              <a:rPr lang="ro-RO" dirty="0" smtClean="0"/>
              <a:t> </a:t>
            </a:r>
            <a:r>
              <a:rPr lang="ro-RO" dirty="0" smtClean="0"/>
              <a:t>rețele extinse prin AP multiple  care interconectează rețele BSS </a:t>
            </a:r>
            <a:r>
              <a:rPr lang="en-US" dirty="0" err="1" smtClean="0"/>
              <a:t>printr</a:t>
            </a:r>
            <a:r>
              <a:rPr lang="en-US" dirty="0" smtClean="0"/>
              <a:t>-un </a:t>
            </a:r>
            <a:r>
              <a:rPr lang="en-US" dirty="0" err="1" smtClean="0"/>
              <a:t>sistem</a:t>
            </a:r>
            <a:r>
              <a:rPr lang="en-US" dirty="0" smtClean="0"/>
              <a:t> de </a:t>
            </a:r>
            <a:r>
              <a:rPr lang="en-US" dirty="0" err="1" smtClean="0"/>
              <a:t>distributie</a:t>
            </a:r>
            <a:r>
              <a:rPr lang="en-US" dirty="0" smtClean="0"/>
              <a:t>, </a:t>
            </a:r>
            <a:r>
              <a:rPr lang="ro-RO" dirty="0" smtClean="0"/>
              <a:t>asigurând mobilitatea  clienților - </a:t>
            </a:r>
            <a:r>
              <a:rPr lang="ro-RO" b="1" dirty="0" smtClean="0">
                <a:effectLst/>
              </a:rPr>
              <a:t>roaming</a:t>
            </a:r>
            <a:r>
              <a:rPr lang="ro-RO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881058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ro-RO" dirty="0" smtClean="0"/>
              <a:t>Topologii  </a:t>
            </a:r>
            <a:r>
              <a:rPr lang="ro-RO" dirty="0" smtClean="0"/>
              <a:t>ad-hoc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571612"/>
            <a:ext cx="6781800" cy="41433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    </a:t>
            </a:r>
            <a:r>
              <a:rPr lang="ro-RO" sz="2800" dirty="0" smtClean="0"/>
              <a:t>stațiile comunica direct intre ele</a:t>
            </a:r>
          </a:p>
          <a:p>
            <a:pPr>
              <a:buFont typeface="Wingdings" pitchFamily="2" charset="2"/>
              <a:buChar char="Ø"/>
            </a:pPr>
            <a:r>
              <a:rPr lang="ro-RO" sz="2800" dirty="0" smtClean="0"/>
              <a:t>    </a:t>
            </a:r>
            <a:r>
              <a:rPr lang="ro-RO" sz="2800" dirty="0" smtClean="0">
                <a:solidFill>
                  <a:srgbClr val="FF0000"/>
                </a:solidFill>
              </a:rPr>
              <a:t>nu sunt necesare  puncte de acces</a:t>
            </a:r>
          </a:p>
          <a:p>
            <a:pPr>
              <a:buFont typeface="Wingdings" pitchFamily="2" charset="2"/>
              <a:buChar char="Ø"/>
            </a:pPr>
            <a:r>
              <a:rPr lang="ro-RO" sz="2800" dirty="0" smtClean="0"/>
              <a:t>    sunt temporare</a:t>
            </a:r>
          </a:p>
          <a:p>
            <a:pPr>
              <a:buFont typeface="Wingdings" pitchFamily="2" charset="2"/>
              <a:buChar char="Ø"/>
            </a:pPr>
            <a:r>
              <a:rPr lang="ro-RO" sz="2800" dirty="0" smtClean="0"/>
              <a:t>    oricând un nod poate deveni membru sau      poate părăsi rețeaua</a:t>
            </a:r>
            <a:endParaRPr lang="en-US" sz="2800" dirty="0"/>
          </a:p>
        </p:txBody>
      </p:sp>
      <p:pic>
        <p:nvPicPr>
          <p:cNvPr id="4" name="Content Placeholder 3" descr="http://upload.wikimedia.org/wikipedia/en/2/2a/Wlan_adhoc.png">
            <a:hlinkClick r:id="rId2"/>
          </p:cNvPr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038600"/>
            <a:ext cx="3000375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428605"/>
            <a:ext cx="7939118" cy="857255"/>
          </a:xfrm>
        </p:spPr>
        <p:txBody>
          <a:bodyPr/>
          <a:lstStyle/>
          <a:p>
            <a:r>
              <a:rPr lang="en-US" sz="3200" dirty="0" smtClean="0"/>
              <a:t>2-3. </a:t>
            </a:r>
            <a:r>
              <a:rPr lang="ro-RO" sz="3200" dirty="0" smtClean="0"/>
              <a:t>Topologii  </a:t>
            </a:r>
            <a:r>
              <a:rPr lang="ro-RO" sz="3200" dirty="0" err="1" smtClean="0"/>
              <a:t>punct-la-multipunct</a:t>
            </a:r>
            <a:r>
              <a:rPr lang="ro-RO" sz="3200" dirty="0" smtClean="0"/>
              <a:t> și </a:t>
            </a:r>
            <a:r>
              <a:rPr lang="ro-RO" sz="3200" dirty="0" err="1" smtClean="0"/>
              <a:t>mesh</a:t>
            </a:r>
            <a:r>
              <a:rPr lang="ro-RO" sz="3200" dirty="0" smtClean="0"/>
              <a:t> 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571612"/>
            <a:ext cx="7939118" cy="4929222"/>
          </a:xfrm>
        </p:spPr>
        <p:txBody>
          <a:bodyPr/>
          <a:lstStyle/>
          <a:p>
            <a:r>
              <a:rPr lang="en-US" dirty="0" smtClean="0">
                <a:latin typeface="Arial Black"/>
              </a:rPr>
              <a:t>◙</a:t>
            </a:r>
            <a:r>
              <a:rPr lang="ro-RO" dirty="0" smtClean="0">
                <a:latin typeface="Arial Black"/>
              </a:rPr>
              <a:t>  </a:t>
            </a:r>
            <a:r>
              <a:rPr lang="ro-RO" sz="2800" dirty="0" smtClean="0">
                <a:latin typeface="+mj-lt"/>
              </a:rPr>
              <a:t>este bazata pe dispozitive </a:t>
            </a:r>
            <a:r>
              <a:rPr lang="ro-RO" sz="2800" dirty="0" err="1" smtClean="0">
                <a:solidFill>
                  <a:srgbClr val="FF0000"/>
                </a:solidFill>
                <a:latin typeface="+mj-lt"/>
              </a:rPr>
              <a:t>access</a:t>
            </a:r>
            <a:r>
              <a:rPr lang="ro-RO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o-RO" sz="2800" dirty="0" err="1" smtClean="0">
                <a:solidFill>
                  <a:srgbClr val="FF0000"/>
                </a:solidFill>
                <a:latin typeface="+mj-lt"/>
              </a:rPr>
              <a:t>point</a:t>
            </a:r>
            <a:endParaRPr lang="ro-RO" sz="2800" dirty="0" smtClean="0">
              <a:solidFill>
                <a:srgbClr val="FF0000"/>
              </a:solidFill>
              <a:latin typeface="+mj-lt"/>
            </a:endParaRPr>
          </a:p>
          <a:p>
            <a:endParaRPr lang="ro-RO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◙</a:t>
            </a:r>
            <a:r>
              <a:rPr lang="ro-RO" sz="2800" dirty="0" smtClean="0">
                <a:latin typeface="+mj-lt"/>
              </a:rPr>
              <a:t>  interconectare între rețele wireless </a:t>
            </a:r>
          </a:p>
          <a:p>
            <a:endParaRPr lang="ro-RO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◙</a:t>
            </a:r>
            <a:r>
              <a:rPr lang="ro-RO" sz="2800" dirty="0" smtClean="0">
                <a:latin typeface="+mj-lt"/>
              </a:rPr>
              <a:t>  interconectare cu LAN CABLAT</a:t>
            </a:r>
          </a:p>
          <a:p>
            <a:endParaRPr lang="ro-RO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◙</a:t>
            </a:r>
            <a:r>
              <a:rPr lang="ro-RO" sz="2800" dirty="0" smtClean="0">
                <a:latin typeface="+mj-lt"/>
              </a:rPr>
              <a:t>  realizare roaming între rețele asociate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476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o-RO" sz="4000" dirty="0" smtClean="0"/>
              <a:t>WLAN    ETHERNET</a:t>
            </a:r>
            <a:endParaRPr lang="en-GB" sz="4000" dirty="0" smtClean="0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81075"/>
            <a:ext cx="8845550" cy="5114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8676" name="computr2"/>
          <p:cNvSpPr>
            <a:spLocks noEditPoints="1" noChangeArrowheads="1"/>
          </p:cNvSpPr>
          <p:nvPr/>
        </p:nvSpPr>
        <p:spPr bwMode="auto">
          <a:xfrm>
            <a:off x="1763713" y="1798638"/>
            <a:ext cx="866775" cy="909637"/>
          </a:xfrm>
          <a:custGeom>
            <a:avLst/>
            <a:gdLst>
              <a:gd name="T0" fmla="*/ 697881713 w 21600"/>
              <a:gd name="T1" fmla="*/ 0 h 21600"/>
              <a:gd name="T2" fmla="*/ 697881713 w 21600"/>
              <a:gd name="T3" fmla="*/ 1613231203 h 21600"/>
              <a:gd name="T4" fmla="*/ 1119582365 w 21600"/>
              <a:gd name="T5" fmla="*/ 0 h 21600"/>
              <a:gd name="T6" fmla="*/ 276179857 w 21600"/>
              <a:gd name="T7" fmla="*/ 0 h 21600"/>
              <a:gd name="T8" fmla="*/ 276179857 w 21600"/>
              <a:gd name="T9" fmla="*/ 868679775 h 21600"/>
              <a:gd name="T10" fmla="*/ 1119582365 w 21600"/>
              <a:gd name="T11" fmla="*/ 868679775 h 21600"/>
              <a:gd name="T12" fmla="*/ 276179857 w 21600"/>
              <a:gd name="T13" fmla="*/ 434377283 h 21600"/>
              <a:gd name="T14" fmla="*/ 1119582365 w 21600"/>
              <a:gd name="T15" fmla="*/ 434377283 h 21600"/>
              <a:gd name="T16" fmla="*/ 1216639942 w 21600"/>
              <a:gd name="T17" fmla="*/ 1178928543 h 21600"/>
              <a:gd name="T18" fmla="*/ 179122601 w 21600"/>
              <a:gd name="T19" fmla="*/ 117892854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computr2"/>
          <p:cNvSpPr>
            <a:spLocks noEditPoints="1" noChangeArrowheads="1"/>
          </p:cNvSpPr>
          <p:nvPr/>
        </p:nvSpPr>
        <p:spPr bwMode="auto">
          <a:xfrm>
            <a:off x="6732588" y="5111750"/>
            <a:ext cx="866775" cy="909638"/>
          </a:xfrm>
          <a:custGeom>
            <a:avLst/>
            <a:gdLst>
              <a:gd name="T0" fmla="*/ 697881713 w 21600"/>
              <a:gd name="T1" fmla="*/ 0 h 21600"/>
              <a:gd name="T2" fmla="*/ 697881713 w 21600"/>
              <a:gd name="T3" fmla="*/ 1613237019 h 21600"/>
              <a:gd name="T4" fmla="*/ 1119582365 w 21600"/>
              <a:gd name="T5" fmla="*/ 0 h 21600"/>
              <a:gd name="T6" fmla="*/ 276179857 w 21600"/>
              <a:gd name="T7" fmla="*/ 0 h 21600"/>
              <a:gd name="T8" fmla="*/ 276179857 w 21600"/>
              <a:gd name="T9" fmla="*/ 868683425 h 21600"/>
              <a:gd name="T10" fmla="*/ 1119582365 w 21600"/>
              <a:gd name="T11" fmla="*/ 868683425 h 21600"/>
              <a:gd name="T12" fmla="*/ 276179857 w 21600"/>
              <a:gd name="T13" fmla="*/ 434378098 h 21600"/>
              <a:gd name="T14" fmla="*/ 1119582365 w 21600"/>
              <a:gd name="T15" fmla="*/ 434378098 h 21600"/>
              <a:gd name="T16" fmla="*/ 1216639942 w 21600"/>
              <a:gd name="T17" fmla="*/ 1178933208 h 21600"/>
              <a:gd name="T18" fmla="*/ 179122601 w 21600"/>
              <a:gd name="T19" fmla="*/ 1178933208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tower"/>
          <p:cNvSpPr>
            <a:spLocks noEditPoints="1" noChangeArrowheads="1"/>
          </p:cNvSpPr>
          <p:nvPr/>
        </p:nvSpPr>
        <p:spPr bwMode="auto">
          <a:xfrm>
            <a:off x="539750" y="3119438"/>
            <a:ext cx="641350" cy="1317625"/>
          </a:xfrm>
          <a:custGeom>
            <a:avLst/>
            <a:gdLst>
              <a:gd name="T0" fmla="*/ 0 w 21600"/>
              <a:gd name="T1" fmla="*/ 495756349 h 21600"/>
              <a:gd name="T2" fmla="*/ 174444821 w 21600"/>
              <a:gd name="T3" fmla="*/ 0 h 21600"/>
              <a:gd name="T4" fmla="*/ 282714223 w 21600"/>
              <a:gd name="T5" fmla="*/ 0 h 21600"/>
              <a:gd name="T6" fmla="*/ 565428445 w 21600"/>
              <a:gd name="T7" fmla="*/ 0 h 21600"/>
              <a:gd name="T8" fmla="*/ 565428445 w 21600"/>
              <a:gd name="T9" fmla="*/ 2147483647 h 21600"/>
              <a:gd name="T10" fmla="*/ 565428445 w 21600"/>
              <a:gd name="T11" fmla="*/ 2147483647 h 21600"/>
              <a:gd name="T12" fmla="*/ 397004177 w 21600"/>
              <a:gd name="T13" fmla="*/ 2147483647 h 21600"/>
              <a:gd name="T14" fmla="*/ 276693611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>
            <a:off x="1042988" y="3860800"/>
            <a:ext cx="7561262" cy="0"/>
          </a:xfrm>
          <a:prstGeom prst="line">
            <a:avLst/>
          </a:prstGeom>
          <a:noFill/>
          <a:ln w="76200" cmpd="tri">
            <a:solidFill>
              <a:srgbClr val="5114F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AutoShape 10"/>
          <p:cNvSpPr>
            <a:spLocks noChangeArrowheads="1"/>
          </p:cNvSpPr>
          <p:nvPr/>
        </p:nvSpPr>
        <p:spPr bwMode="auto">
          <a:xfrm>
            <a:off x="3851275" y="1773238"/>
            <a:ext cx="792163" cy="503237"/>
          </a:xfrm>
          <a:prstGeom prst="flowChart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1"/>
          <p:cNvSpPr>
            <a:spLocks noChangeArrowheads="1"/>
          </p:cNvSpPr>
          <p:nvPr/>
        </p:nvSpPr>
        <p:spPr bwMode="auto">
          <a:xfrm>
            <a:off x="3635375" y="2276475"/>
            <a:ext cx="1009650" cy="360363"/>
          </a:xfrm>
          <a:prstGeom prst="parallelogram">
            <a:avLst>
              <a:gd name="adj" fmla="val 7004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3"/>
          <p:cNvSpPr>
            <a:spLocks noChangeArrowheads="1"/>
          </p:cNvSpPr>
          <p:nvPr/>
        </p:nvSpPr>
        <p:spPr bwMode="auto">
          <a:xfrm>
            <a:off x="5148263" y="5086350"/>
            <a:ext cx="792162" cy="503238"/>
          </a:xfrm>
          <a:prstGeom prst="flowChart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5"/>
          <p:cNvSpPr>
            <a:spLocks noChangeArrowheads="1"/>
          </p:cNvSpPr>
          <p:nvPr/>
        </p:nvSpPr>
        <p:spPr bwMode="auto">
          <a:xfrm>
            <a:off x="4932363" y="5589588"/>
            <a:ext cx="1009650" cy="360362"/>
          </a:xfrm>
          <a:prstGeom prst="parallelogram">
            <a:avLst>
              <a:gd name="adj" fmla="val 7004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6"/>
          <p:cNvSpPr>
            <a:spLocks noChangeArrowheads="1"/>
          </p:cNvSpPr>
          <p:nvPr/>
        </p:nvSpPr>
        <p:spPr bwMode="auto">
          <a:xfrm>
            <a:off x="6011863" y="4437063"/>
            <a:ext cx="1008062" cy="28733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>
            <a:off x="6516688" y="3789363"/>
            <a:ext cx="0" cy="7191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8"/>
          <p:cNvSpPr>
            <a:spLocks noChangeShapeType="1"/>
          </p:cNvSpPr>
          <p:nvPr/>
        </p:nvSpPr>
        <p:spPr bwMode="auto">
          <a:xfrm>
            <a:off x="6084888" y="4230688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9"/>
          <p:cNvSpPr>
            <a:spLocks noChangeShapeType="1"/>
          </p:cNvSpPr>
          <p:nvPr/>
        </p:nvSpPr>
        <p:spPr bwMode="auto">
          <a:xfrm>
            <a:off x="6948488" y="4221163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Rectangle 20"/>
          <p:cNvSpPr>
            <a:spLocks noChangeArrowheads="1"/>
          </p:cNvSpPr>
          <p:nvPr/>
        </p:nvSpPr>
        <p:spPr bwMode="auto">
          <a:xfrm>
            <a:off x="2627313" y="3213100"/>
            <a:ext cx="865187" cy="2873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21"/>
          <p:cNvSpPr>
            <a:spLocks noChangeShapeType="1"/>
          </p:cNvSpPr>
          <p:nvPr/>
        </p:nvSpPr>
        <p:spPr bwMode="auto">
          <a:xfrm>
            <a:off x="3059113" y="3398838"/>
            <a:ext cx="0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22"/>
          <p:cNvSpPr>
            <a:spLocks noChangeShapeType="1"/>
          </p:cNvSpPr>
          <p:nvPr/>
        </p:nvSpPr>
        <p:spPr bwMode="auto">
          <a:xfrm>
            <a:off x="2700338" y="3429000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>
            <a:off x="3419475" y="3429000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Oval 24"/>
          <p:cNvSpPr>
            <a:spLocks noChangeArrowheads="1"/>
          </p:cNvSpPr>
          <p:nvPr/>
        </p:nvSpPr>
        <p:spPr bwMode="auto">
          <a:xfrm>
            <a:off x="1619250" y="981075"/>
            <a:ext cx="3313113" cy="33115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5"/>
          <p:cNvSpPr>
            <a:spLocks noChangeArrowheads="1"/>
          </p:cNvSpPr>
          <p:nvPr/>
        </p:nvSpPr>
        <p:spPr bwMode="auto">
          <a:xfrm>
            <a:off x="3929058" y="2786058"/>
            <a:ext cx="3313112" cy="3311525"/>
          </a:xfrm>
          <a:prstGeom prst="ellipse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utoShape 26"/>
          <p:cNvSpPr>
            <a:spLocks noChangeArrowheads="1"/>
          </p:cNvSpPr>
          <p:nvPr/>
        </p:nvSpPr>
        <p:spPr bwMode="auto">
          <a:xfrm>
            <a:off x="5148263" y="1844675"/>
            <a:ext cx="2735262" cy="576263"/>
          </a:xfrm>
          <a:prstGeom prst="wedgeRectCallout">
            <a:avLst>
              <a:gd name="adj1" fmla="val -72926"/>
              <a:gd name="adj2" fmla="val 143111"/>
            </a:avLst>
          </a:prstGeom>
          <a:gradFill rotWithShape="1">
            <a:gsLst>
              <a:gs pos="0">
                <a:srgbClr val="00FF00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o-RO" sz="2000" b="1" dirty="0" smtClean="0">
                <a:solidFill>
                  <a:srgbClr val="000000"/>
                </a:solidFill>
              </a:rPr>
              <a:t>Basic </a:t>
            </a:r>
            <a:r>
              <a:rPr lang="ro-RO" sz="2000" b="1" dirty="0" smtClean="0">
                <a:solidFill>
                  <a:srgbClr val="000000"/>
                </a:solidFill>
              </a:rPr>
              <a:t>Service Set</a:t>
            </a: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28695" name="AutoShape 28"/>
          <p:cNvSpPr>
            <a:spLocks noChangeArrowheads="1"/>
          </p:cNvSpPr>
          <p:nvPr/>
        </p:nvSpPr>
        <p:spPr bwMode="auto">
          <a:xfrm flipH="1" flipV="1">
            <a:off x="1187450" y="5229225"/>
            <a:ext cx="2881313" cy="576263"/>
          </a:xfrm>
          <a:prstGeom prst="wedgeRectCallout">
            <a:avLst>
              <a:gd name="adj1" fmla="val -111491"/>
              <a:gd name="adj2" fmla="val 189667"/>
            </a:avLst>
          </a:prstGeom>
          <a:gradFill rotWithShape="1">
            <a:gsLst>
              <a:gs pos="0">
                <a:srgbClr val="00FF00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o-RO" sz="2000" b="1">
                <a:solidFill>
                  <a:srgbClr val="000000"/>
                </a:solidFill>
              </a:rPr>
              <a:t>ACCES    POINT</a:t>
            </a:r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28696" name="AutoShape 29"/>
          <p:cNvSpPr>
            <a:spLocks noChangeArrowheads="1"/>
          </p:cNvSpPr>
          <p:nvPr/>
        </p:nvSpPr>
        <p:spPr bwMode="auto">
          <a:xfrm>
            <a:off x="6156325" y="5876925"/>
            <a:ext cx="215900" cy="576263"/>
          </a:xfrm>
          <a:prstGeom prst="flowChartInputOutpu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30"/>
          <p:cNvSpPr>
            <a:spLocks noChangeShapeType="1"/>
          </p:cNvSpPr>
          <p:nvPr/>
        </p:nvSpPr>
        <p:spPr bwMode="auto">
          <a:xfrm>
            <a:off x="6300788" y="5661025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502</TotalTime>
  <Words>2207</Words>
  <Application>Microsoft Office PowerPoint</Application>
  <PresentationFormat>On-screen Show (4:3)</PresentationFormat>
  <Paragraphs>202</Paragraphs>
  <Slides>35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Solstice</vt:lpstr>
      <vt:lpstr>Document</vt:lpstr>
      <vt:lpstr>Retele de calculatoare. Internet</vt:lpstr>
      <vt:lpstr>Retele de tip Peer-to-Peer (egal la egal)</vt:lpstr>
      <vt:lpstr>Administrarea retelei peer to peer</vt:lpstr>
      <vt:lpstr>REȚELE  WIRELESS</vt:lpstr>
      <vt:lpstr>ARHITECTURA  REȚELEI  WIRELESS (WLAN)</vt:lpstr>
      <vt:lpstr>Configurații de rețele Wi-Fi</vt:lpstr>
      <vt:lpstr>1. Topologii  ad-hoc</vt:lpstr>
      <vt:lpstr>2-3. Topologii  punct-la-multipunct și mesh </vt:lpstr>
      <vt:lpstr>WLAN    ETHERNET</vt:lpstr>
      <vt:lpstr>Repetoare,  rutere, bridge-uri</vt:lpstr>
      <vt:lpstr>WLAN  cu conexiune Internet</vt:lpstr>
      <vt:lpstr>WAP – Wireless Application                 Protocol</vt:lpstr>
      <vt:lpstr>Modem</vt:lpstr>
      <vt:lpstr>INTERNET</vt:lpstr>
      <vt:lpstr>Internet</vt:lpstr>
      <vt:lpstr>O scurta istorie….</vt:lpstr>
      <vt:lpstr>Internet </vt:lpstr>
      <vt:lpstr>Trei tipuri de calculatoare (servere): </vt:lpstr>
      <vt:lpstr>Conectarea la Internet</vt:lpstr>
      <vt:lpstr>Servicii populare in Internet</vt:lpstr>
      <vt:lpstr>Ce este www, http</vt:lpstr>
      <vt:lpstr>Ce este un site</vt:lpstr>
      <vt:lpstr>Adresa IP Internet Protocol</vt:lpstr>
      <vt:lpstr>Dupa dimensiunile celor două câmpuri</vt:lpstr>
      <vt:lpstr>Clase de adrese</vt:lpstr>
      <vt:lpstr>IPv6</vt:lpstr>
      <vt:lpstr>Domenii Internet</vt:lpstr>
      <vt:lpstr>DNS - ierarhic</vt:lpstr>
      <vt:lpstr>www.ase.ro 82.208.184.12</vt:lpstr>
      <vt:lpstr>Conectarea la INTERNET</vt:lpstr>
      <vt:lpstr>Înregistrarea numelor de domenii</vt:lpstr>
      <vt:lpstr>Domenii  de tara…</vt:lpstr>
      <vt:lpstr>URL Uniform Resource Locator</vt:lpstr>
      <vt:lpstr>Protocol</vt:lpstr>
      <vt:lpstr>URL (cont)</vt:lpstr>
    </vt:vector>
  </TitlesOfParts>
  <Company>Academie de Studii Economice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Retel de calculatoare. Internet</dc:title>
  <dc:creator>IE</dc:creator>
  <cp:lastModifiedBy>IE</cp:lastModifiedBy>
  <cp:revision>62</cp:revision>
  <dcterms:created xsi:type="dcterms:W3CDTF">2013-11-01T11:50:37Z</dcterms:created>
  <dcterms:modified xsi:type="dcterms:W3CDTF">2014-11-06T14:40:54Z</dcterms:modified>
</cp:coreProperties>
</file>